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50" r:id="rId1"/>
    <p:sldMasterId id="2147483666" r:id="rId2"/>
    <p:sldMasterId id="2147483678" r:id="rId3"/>
  </p:sldMasterIdLst>
  <p:notesMasterIdLst>
    <p:notesMasterId r:id="rId37"/>
  </p:notesMasterIdLst>
  <p:sldIdLst>
    <p:sldId id="262" r:id="rId4"/>
    <p:sldId id="263" r:id="rId5"/>
    <p:sldId id="264" r:id="rId6"/>
    <p:sldId id="265" r:id="rId7"/>
    <p:sldId id="266" r:id="rId8"/>
    <p:sldId id="267" r:id="rId9"/>
    <p:sldId id="268" r:id="rId10"/>
    <p:sldId id="269" r:id="rId11"/>
    <p:sldId id="274" r:id="rId12"/>
    <p:sldId id="270" r:id="rId13"/>
    <p:sldId id="275" r:id="rId14"/>
    <p:sldId id="271" r:id="rId15"/>
    <p:sldId id="272" r:id="rId16"/>
    <p:sldId id="273" r:id="rId17"/>
    <p:sldId id="276" r:id="rId18"/>
    <p:sldId id="277" r:id="rId19"/>
    <p:sldId id="278" r:id="rId20"/>
    <p:sldId id="279" r:id="rId21"/>
    <p:sldId id="280" r:id="rId22"/>
    <p:sldId id="281" r:id="rId23"/>
    <p:sldId id="282" r:id="rId24"/>
    <p:sldId id="283" r:id="rId25"/>
    <p:sldId id="284" r:id="rId26"/>
    <p:sldId id="285" r:id="rId27"/>
    <p:sldId id="286" r:id="rId28"/>
    <p:sldId id="292" r:id="rId29"/>
    <p:sldId id="288" r:id="rId30"/>
    <p:sldId id="289" r:id="rId31"/>
    <p:sldId id="290" r:id="rId32"/>
    <p:sldId id="291" r:id="rId33"/>
    <p:sldId id="294" r:id="rId34"/>
    <p:sldId id="295" r:id="rId35"/>
    <p:sldId id="296" r:id="rId36"/>
  </p:sldIdLst>
  <p:sldSz cx="12192000" cy="6858000"/>
  <p:notesSz cx="6858000" cy="9144000"/>
  <p:embeddedFontLst>
    <p:embeddedFont>
      <p:font typeface="Cambria Math" panose="02040503050406030204" pitchFamily="18" charset="0"/>
      <p:regular r:id="rId38"/>
    </p:embeddedFont>
    <p:embeddedFont>
      <p:font typeface="Nunito" pitchFamily="2" charset="77"/>
      <p:regular r:id="rId39"/>
      <p:bold r:id="rId40"/>
      <p:italic r:id="rId41"/>
      <p:boldItalic r:id="rId42"/>
    </p:embeddedFont>
    <p:embeddedFont>
      <p:font typeface="Work Sans" pitchFamily="2" charset="77"/>
      <p:regular r:id="rId43"/>
      <p:italic r:id="rId44"/>
    </p:embeddedFont>
    <p:embeddedFont>
      <p:font typeface="Work Sans Medium" pitchFamily="2" charset="77"/>
      <p:regular r:id="rId45"/>
      <p:italic r:id="rId46"/>
    </p:embeddedFont>
    <p:embeddedFont>
      <p:font typeface="Work Sans SemiBold" pitchFamily="2" charset="77"/>
      <p:regular r:id="rId47"/>
      <p:bold r:id="rId48"/>
      <p:italic r:id="rId49"/>
      <p:boldItalic r:id="rId50"/>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344" userDrawn="1">
          <p15:clr>
            <a:srgbClr val="A4A3A4"/>
          </p15:clr>
        </p15:guide>
        <p15:guide id="4" pos="597" userDrawn="1">
          <p15:clr>
            <a:srgbClr val="A4A3A4"/>
          </p15:clr>
        </p15:guide>
        <p15:guide id="5" pos="3273" userDrawn="1">
          <p15:clr>
            <a:srgbClr val="A4A3A4"/>
          </p15:clr>
        </p15:guide>
        <p15:guide id="6" pos="3500" userDrawn="1">
          <p15:clr>
            <a:srgbClr val="A4A3A4"/>
          </p15:clr>
        </p15:guide>
        <p15:guide id="7" pos="6153" userDrawn="1">
          <p15:clr>
            <a:srgbClr val="A4A3A4"/>
          </p15:clr>
        </p15:guide>
        <p15:guide id="8" orient="horz" pos="10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88"/>
    <p:restoredTop sz="96299"/>
  </p:normalViewPr>
  <p:slideViewPr>
    <p:cSldViewPr snapToGrid="0" showGuides="1">
      <p:cViewPr varScale="1">
        <p:scale>
          <a:sx n="93" d="100"/>
          <a:sy n="93" d="100"/>
        </p:scale>
        <p:origin x="224" y="880"/>
      </p:cViewPr>
      <p:guideLst>
        <p:guide orient="horz" pos="2160"/>
        <p:guide pos="3840"/>
        <p:guide orient="horz" pos="1344"/>
        <p:guide pos="597"/>
        <p:guide pos="3273"/>
        <p:guide pos="3500"/>
        <p:guide pos="6153"/>
        <p:guide orient="horz" pos="1026"/>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2.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7.fntdata"/><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7.xml"/><Relationship Id="rId41" Type="http://schemas.openxmlformats.org/officeDocument/2006/relationships/font" Target="fonts/font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E67863-098D-7443-8C24-5FBC4AB783A3}" type="datetimeFigureOut">
              <a:t>2/14/25</a:t>
            </a:fld>
            <a:endParaRPr lang="en-GB"/>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GB"/>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D31592-3C66-914C-8F2B-350F777116DA}" type="slidenum">
              <a:t>‹#›</a:t>
            </a:fld>
            <a:endParaRPr lang="en-GB"/>
          </a:p>
        </p:txBody>
      </p:sp>
    </p:spTree>
    <p:extLst>
      <p:ext uri="{BB962C8B-B14F-4D97-AF65-F5344CB8AC3E}">
        <p14:creationId xmlns:p14="http://schemas.microsoft.com/office/powerpoint/2010/main" val="3567713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bildnummer 3"/>
          <p:cNvSpPr>
            <a:spLocks noGrp="1"/>
          </p:cNvSpPr>
          <p:nvPr>
            <p:ph type="sldNum" sz="quarter" idx="5"/>
          </p:nvPr>
        </p:nvSpPr>
        <p:spPr/>
        <p:txBody>
          <a:bodyPr/>
          <a:lstStyle/>
          <a:p>
            <a:fld id="{FAD31592-3C66-914C-8F2B-350F777116DA}" type="slidenum">
              <a:t>1</a:t>
            </a:fld>
            <a:endParaRPr lang="en-GB"/>
          </a:p>
        </p:txBody>
      </p:sp>
    </p:spTree>
    <p:extLst>
      <p:ext uri="{BB962C8B-B14F-4D97-AF65-F5344CB8AC3E}">
        <p14:creationId xmlns:p14="http://schemas.microsoft.com/office/powerpoint/2010/main" val="2944327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31592-3C66-914C-8F2B-350F777116DA}" type="slidenum">
              <a:rPr lang="en-US" smtClean="0"/>
              <a:t>29</a:t>
            </a:fld>
            <a:endParaRPr lang="en-US"/>
          </a:p>
        </p:txBody>
      </p:sp>
    </p:spTree>
    <p:extLst>
      <p:ext uri="{BB962C8B-B14F-4D97-AF65-F5344CB8AC3E}">
        <p14:creationId xmlns:p14="http://schemas.microsoft.com/office/powerpoint/2010/main" val="3597174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tx1"/>
        </a:solidFill>
        <a:effectLst/>
      </p:bgPr>
    </p:bg>
    <p:spTree>
      <p:nvGrpSpPr>
        <p:cNvPr id="1" name=""/>
        <p:cNvGrpSpPr/>
        <p:nvPr/>
      </p:nvGrpSpPr>
      <p:grpSpPr>
        <a:xfrm>
          <a:off x="0" y="0"/>
          <a:ext cx="0" cy="0"/>
          <a:chOff x="0" y="0"/>
          <a:chExt cx="0" cy="0"/>
        </a:xfrm>
      </p:grpSpPr>
      <p:sp>
        <p:nvSpPr>
          <p:cNvPr id="5" name="Rubrik 1">
            <a:extLst>
              <a:ext uri="{FF2B5EF4-FFF2-40B4-BE49-F238E27FC236}">
                <a16:creationId xmlns:a16="http://schemas.microsoft.com/office/drawing/2014/main" id="{B8C1BEF0-CC6B-5D80-AC3F-DCD9982497A0}"/>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en-GB" noProof="0"/>
              <a:t>Presentation title</a:t>
            </a:r>
          </a:p>
        </p:txBody>
      </p:sp>
      <p:sp>
        <p:nvSpPr>
          <p:cNvPr id="6" name="Underrubrik 2">
            <a:extLst>
              <a:ext uri="{FF2B5EF4-FFF2-40B4-BE49-F238E27FC236}">
                <a16:creationId xmlns:a16="http://schemas.microsoft.com/office/drawing/2014/main" id="{C3841BD3-5439-F0D1-9827-775AB47EAB5C}"/>
              </a:ext>
            </a:extLst>
          </p:cNvPr>
          <p:cNvSpPr>
            <a:spLocks noGrp="1"/>
          </p:cNvSpPr>
          <p:nvPr>
            <p:ph type="subTitle" idx="1" hasCustomPrompt="1"/>
          </p:nvPr>
        </p:nvSpPr>
        <p:spPr>
          <a:xfrm>
            <a:off x="2132013" y="5388994"/>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Subtitle here</a:t>
            </a:r>
          </a:p>
        </p:txBody>
      </p:sp>
      <p:pic>
        <p:nvPicPr>
          <p:cNvPr id="3" name="Bildobjekt 2">
            <a:extLst>
              <a:ext uri="{FF2B5EF4-FFF2-40B4-BE49-F238E27FC236}">
                <a16:creationId xmlns:a16="http://schemas.microsoft.com/office/drawing/2014/main" id="{770144CE-F533-5220-A14A-4B8EE3684C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5244" y="1007044"/>
            <a:ext cx="1739917" cy="1654175"/>
          </a:xfrm>
          <a:prstGeom prst="rect">
            <a:avLst/>
          </a:prstGeom>
        </p:spPr>
      </p:pic>
    </p:spTree>
    <p:extLst>
      <p:ext uri="{BB962C8B-B14F-4D97-AF65-F5344CB8AC3E}">
        <p14:creationId xmlns:p14="http://schemas.microsoft.com/office/powerpoint/2010/main" val="23459167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14/02/2025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1687633"/>
            <a:ext cx="2822004" cy="3325692"/>
          </a:xfrm>
        </p:spPr>
        <p:txBody>
          <a:bodyPr/>
          <a:lstStyle/>
          <a:p>
            <a:r>
              <a:rPr lang="en-US" noProof="0"/>
              <a:t>Click icon to add picture</a:t>
            </a:r>
            <a:endParaRPr lang="en-GB" noProof="0"/>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1687633"/>
            <a:ext cx="2822004" cy="3325692"/>
          </a:xfrm>
        </p:spPr>
        <p:txBody>
          <a:bodyPr/>
          <a:lstStyle/>
          <a:p>
            <a:r>
              <a:rPr lang="en-US" noProof="0"/>
              <a:t>Click icon to add picture</a:t>
            </a:r>
            <a:endParaRPr lang="en-GB" noProof="0"/>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1687633"/>
            <a:ext cx="2822004" cy="3325692"/>
          </a:xfrm>
        </p:spPr>
        <p:txBody>
          <a:bodyPr/>
          <a:lstStyle/>
          <a:p>
            <a:r>
              <a:rPr lang="en-US" noProof="0"/>
              <a:t>Click icon to add picture</a:t>
            </a:r>
            <a:endParaRPr lang="en-GB" noProof="0"/>
          </a:p>
        </p:txBody>
      </p:sp>
      <p:sp>
        <p:nvSpPr>
          <p:cNvPr id="2" name="Platshållare för text 14">
            <a:extLst>
              <a:ext uri="{FF2B5EF4-FFF2-40B4-BE49-F238E27FC236}">
                <a16:creationId xmlns:a16="http://schemas.microsoft.com/office/drawing/2014/main" id="{590AE671-F2B6-FABF-A578-926E5EABFF30}"/>
              </a:ext>
            </a:extLst>
          </p:cNvPr>
          <p:cNvSpPr>
            <a:spLocks noGrp="1"/>
          </p:cNvSpPr>
          <p:nvPr>
            <p:ph type="body" sz="quarter" idx="21"/>
          </p:nvPr>
        </p:nvSpPr>
        <p:spPr>
          <a:xfrm>
            <a:off x="947738" y="5192713"/>
            <a:ext cx="2822004" cy="9064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7" name="Platshållare för text 14">
            <a:extLst>
              <a:ext uri="{FF2B5EF4-FFF2-40B4-BE49-F238E27FC236}">
                <a16:creationId xmlns:a16="http://schemas.microsoft.com/office/drawing/2014/main" id="{66BB79A9-07F3-3923-86C2-83C52FDEA60B}"/>
              </a:ext>
            </a:extLst>
          </p:cNvPr>
          <p:cNvSpPr>
            <a:spLocks noGrp="1"/>
          </p:cNvSpPr>
          <p:nvPr>
            <p:ph type="body" sz="quarter" idx="22"/>
          </p:nvPr>
        </p:nvSpPr>
        <p:spPr>
          <a:xfrm>
            <a:off x="4096379" y="5192713"/>
            <a:ext cx="2822004" cy="9064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8" name="Platshållare för text 14">
            <a:extLst>
              <a:ext uri="{FF2B5EF4-FFF2-40B4-BE49-F238E27FC236}">
                <a16:creationId xmlns:a16="http://schemas.microsoft.com/office/drawing/2014/main" id="{3BC5D95A-77B0-95FD-F967-BDB03FDE710D}"/>
              </a:ext>
            </a:extLst>
          </p:cNvPr>
          <p:cNvSpPr>
            <a:spLocks noGrp="1"/>
          </p:cNvSpPr>
          <p:nvPr>
            <p:ph type="body" sz="quarter" idx="23"/>
          </p:nvPr>
        </p:nvSpPr>
        <p:spPr>
          <a:xfrm>
            <a:off x="7245021" y="5192713"/>
            <a:ext cx="2822004" cy="9064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292568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ogo">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BEAE4BB-8616-AD66-D017-A34248E7376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9006" y="1272750"/>
            <a:ext cx="4556257" cy="4331726"/>
          </a:xfrm>
          <a:prstGeom prst="rect">
            <a:avLst/>
          </a:prstGeom>
        </p:spPr>
      </p:pic>
    </p:spTree>
    <p:extLst>
      <p:ext uri="{BB962C8B-B14F-4D97-AF65-F5344CB8AC3E}">
        <p14:creationId xmlns:p14="http://schemas.microsoft.com/office/powerpoint/2010/main" val="1215728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eparing your presentation">
    <p:spTree>
      <p:nvGrpSpPr>
        <p:cNvPr id="1" name=""/>
        <p:cNvGrpSpPr/>
        <p:nvPr/>
      </p:nvGrpSpPr>
      <p:grpSpPr>
        <a:xfrm>
          <a:off x="0" y="0"/>
          <a:ext cx="0" cy="0"/>
          <a:chOff x="0" y="0"/>
          <a:chExt cx="0" cy="0"/>
        </a:xfrm>
      </p:grpSpPr>
      <p:sp>
        <p:nvSpPr>
          <p:cNvPr id="6" name="textruta 5">
            <a:extLst>
              <a:ext uri="{FF2B5EF4-FFF2-40B4-BE49-F238E27FC236}">
                <a16:creationId xmlns:a16="http://schemas.microsoft.com/office/drawing/2014/main" id="{73512C92-439E-A01A-D5DD-EECE63EE9B11}"/>
              </a:ext>
            </a:extLst>
          </p:cNvPr>
          <p:cNvSpPr txBox="1"/>
          <p:nvPr userDrawn="1"/>
        </p:nvSpPr>
        <p:spPr>
          <a:xfrm>
            <a:off x="947738" y="2544623"/>
            <a:ext cx="4559299" cy="1768754"/>
          </a:xfrm>
          <a:prstGeom prst="rect">
            <a:avLst/>
          </a:prstGeom>
          <a:noFill/>
        </p:spPr>
        <p:txBody>
          <a:bodyPr wrap="square" rtlCol="0">
            <a:spAutoFit/>
          </a:bodyPr>
          <a:lstStyle/>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The presentation is a visual aid and will be better if the written information is brief and punchy</a:t>
            </a:r>
          </a:p>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Use the presentation to illustrate your message – use figures, quotes, etc.</a:t>
            </a:r>
          </a:p>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Cues and bullet points are often useful</a:t>
            </a:r>
          </a:p>
        </p:txBody>
      </p:sp>
      <p:sp>
        <p:nvSpPr>
          <p:cNvPr id="7" name="textruta 6">
            <a:extLst>
              <a:ext uri="{FF2B5EF4-FFF2-40B4-BE49-F238E27FC236}">
                <a16:creationId xmlns:a16="http://schemas.microsoft.com/office/drawing/2014/main" id="{A3F9ED89-B1B8-9C3C-C691-E42F30F9DFE9}"/>
              </a:ext>
            </a:extLst>
          </p:cNvPr>
          <p:cNvSpPr txBox="1"/>
          <p:nvPr userDrawn="1"/>
        </p:nvSpPr>
        <p:spPr>
          <a:xfrm>
            <a:off x="6084515" y="2544623"/>
            <a:ext cx="4637273" cy="1768754"/>
          </a:xfrm>
          <a:prstGeom prst="rect">
            <a:avLst/>
          </a:prstGeom>
          <a:noFill/>
        </p:spPr>
        <p:txBody>
          <a:bodyPr wrap="square" rtlCol="0">
            <a:spAutoFit/>
          </a:bodyPr>
          <a:lstStyle/>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Choose images/photos carefully – the right picture reinforces the message, the wrong one spoils it</a:t>
            </a:r>
          </a:p>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If you can’t make a coherent slide, skip it – explain in your own words instead </a:t>
            </a:r>
          </a:p>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Keep the presentation short. Talk instead</a:t>
            </a:r>
          </a:p>
        </p:txBody>
      </p:sp>
      <p:sp>
        <p:nvSpPr>
          <p:cNvPr id="8" name="textruta 7">
            <a:extLst>
              <a:ext uri="{FF2B5EF4-FFF2-40B4-BE49-F238E27FC236}">
                <a16:creationId xmlns:a16="http://schemas.microsoft.com/office/drawing/2014/main" id="{FFB6DB86-71A6-8FB0-0835-66FC238AC4B9}"/>
              </a:ext>
            </a:extLst>
          </p:cNvPr>
          <p:cNvSpPr txBox="1"/>
          <p:nvPr userDrawn="1"/>
        </p:nvSpPr>
        <p:spPr>
          <a:xfrm>
            <a:off x="947738" y="1890199"/>
            <a:ext cx="4559299" cy="361637"/>
          </a:xfrm>
          <a:prstGeom prst="rect">
            <a:avLst/>
          </a:prstGeom>
          <a:noFill/>
        </p:spPr>
        <p:txBody>
          <a:bodyPr wrap="square" rtlCol="0">
            <a:spAutoFit/>
          </a:bodyPr>
          <a:lstStyle/>
          <a:p>
            <a:pPr lvl="0">
              <a:lnSpc>
                <a:spcPts val="2120"/>
              </a:lnSpc>
              <a:spcBef>
                <a:spcPts val="300"/>
              </a:spcBef>
            </a:pPr>
            <a:r>
              <a:rPr lang="en-GB" kern="100" noProof="0">
                <a:effectLst/>
                <a:latin typeface="Work Sans" pitchFamily="2" charset="77"/>
                <a:ea typeface="Calibri" panose="020F0502020204030204" pitchFamily="34" charset="0"/>
                <a:cs typeface="Times New Roman" panose="02020603050405020304" pitchFamily="18" charset="0"/>
              </a:rPr>
              <a:t>Bear in mind:</a:t>
            </a:r>
          </a:p>
        </p:txBody>
      </p:sp>
      <p:sp>
        <p:nvSpPr>
          <p:cNvPr id="9" name="textruta 8">
            <a:extLst>
              <a:ext uri="{FF2B5EF4-FFF2-40B4-BE49-F238E27FC236}">
                <a16:creationId xmlns:a16="http://schemas.microsoft.com/office/drawing/2014/main" id="{A24D50C7-2824-5A60-8126-6E551E176684}"/>
              </a:ext>
            </a:extLst>
          </p:cNvPr>
          <p:cNvSpPr txBox="1"/>
          <p:nvPr userDrawn="1"/>
        </p:nvSpPr>
        <p:spPr>
          <a:xfrm>
            <a:off x="947738" y="899447"/>
            <a:ext cx="7774921" cy="579646"/>
          </a:xfrm>
          <a:prstGeom prst="rect">
            <a:avLst/>
          </a:prstGeom>
          <a:noFill/>
        </p:spPr>
        <p:txBody>
          <a:bodyPr wrap="square" rtlCol="0">
            <a:spAutoFit/>
          </a:bodyPr>
          <a:lstStyle/>
          <a:p>
            <a:pPr lvl="0">
              <a:lnSpc>
                <a:spcPts val="3840"/>
              </a:lnSpc>
            </a:pPr>
            <a:r>
              <a:rPr lang="en-GB" sz="3200" kern="100" noProof="0">
                <a:effectLst/>
                <a:latin typeface="Work Sans" pitchFamily="2" charset="77"/>
                <a:ea typeface="Calibri" panose="020F0502020204030204" pitchFamily="34" charset="0"/>
                <a:cs typeface="Times New Roman" panose="02020603050405020304" pitchFamily="18" charset="0"/>
              </a:rPr>
              <a:t>Preparing your presentation</a:t>
            </a:r>
          </a:p>
        </p:txBody>
      </p:sp>
    </p:spTree>
    <p:extLst>
      <p:ext uri="{BB962C8B-B14F-4D97-AF65-F5344CB8AC3E}">
        <p14:creationId xmlns:p14="http://schemas.microsoft.com/office/powerpoint/2010/main" val="1345743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6" name="textruta 5">
            <a:extLst>
              <a:ext uri="{FF2B5EF4-FFF2-40B4-BE49-F238E27FC236}">
                <a16:creationId xmlns:a16="http://schemas.microsoft.com/office/drawing/2014/main" id="{8EB50238-E622-CC4D-E865-CA7D7EF35C9E}"/>
              </a:ext>
            </a:extLst>
          </p:cNvPr>
          <p:cNvSpPr txBox="1"/>
          <p:nvPr userDrawn="1"/>
        </p:nvSpPr>
        <p:spPr>
          <a:xfrm>
            <a:off x="957359" y="821623"/>
            <a:ext cx="7970120" cy="584775"/>
          </a:xfrm>
          <a:prstGeom prst="rect">
            <a:avLst/>
          </a:prstGeom>
          <a:noFill/>
        </p:spPr>
        <p:txBody>
          <a:bodyPr wrap="square" rtlCol="0">
            <a:spAutoFit/>
          </a:bodyPr>
          <a:lstStyle/>
          <a:p>
            <a:r>
              <a:rPr lang="en-GB" sz="3200" noProof="0">
                <a:latin typeface="Work Sans" pitchFamily="2" charset="77"/>
              </a:rPr>
              <a:t>Make your presentation accessible</a:t>
            </a:r>
          </a:p>
        </p:txBody>
      </p:sp>
      <p:sp>
        <p:nvSpPr>
          <p:cNvPr id="7" name="textruta 6">
            <a:extLst>
              <a:ext uri="{FF2B5EF4-FFF2-40B4-BE49-F238E27FC236}">
                <a16:creationId xmlns:a16="http://schemas.microsoft.com/office/drawing/2014/main" id="{46DB352F-69A9-1E92-AAD7-901A1A1F9054}"/>
              </a:ext>
            </a:extLst>
          </p:cNvPr>
          <p:cNvSpPr txBox="1"/>
          <p:nvPr userDrawn="1"/>
        </p:nvSpPr>
        <p:spPr>
          <a:xfrm>
            <a:off x="957359" y="1528186"/>
            <a:ext cx="93234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a:latin typeface="Work Sans" pitchFamily="2" charset="77"/>
              </a:rPr>
              <a:t>The template is set up to be as accessibility-friendly as possible, but there are two things you need to do yourself as you add content. </a:t>
            </a:r>
            <a:r>
              <a:rPr lang="en-GB" sz="1400" b="1" noProof="0">
                <a:latin typeface="Work Sans SemiBold" pitchFamily="2" charset="77"/>
              </a:rPr>
              <a:t>The instructions below are for Office 2013/2016.</a:t>
            </a:r>
          </a:p>
        </p:txBody>
      </p:sp>
      <p:sp>
        <p:nvSpPr>
          <p:cNvPr id="8" name="textruta 7">
            <a:extLst>
              <a:ext uri="{FF2B5EF4-FFF2-40B4-BE49-F238E27FC236}">
                <a16:creationId xmlns:a16="http://schemas.microsoft.com/office/drawing/2014/main" id="{DA13882F-AF79-0DD9-0229-90F3341A13E5}"/>
              </a:ext>
            </a:extLst>
          </p:cNvPr>
          <p:cNvSpPr txBox="1"/>
          <p:nvPr userDrawn="1"/>
        </p:nvSpPr>
        <p:spPr>
          <a:xfrm>
            <a:off x="947738" y="2600794"/>
            <a:ext cx="4234721" cy="1887696"/>
          </a:xfrm>
          <a:prstGeom prst="rect">
            <a:avLst/>
          </a:prstGeom>
          <a:noFill/>
        </p:spPr>
        <p:txBody>
          <a:bodyPr wrap="square" rtlCol="0">
            <a:spAutoFit/>
          </a:bodyPr>
          <a:lstStyle/>
          <a:p>
            <a:pPr marL="0" indent="0">
              <a:spcAft>
                <a:spcPts val="1000"/>
              </a:spcAft>
              <a:buNone/>
            </a:pPr>
            <a:r>
              <a:rPr lang="en-GB" sz="1000" noProof="0">
                <a:latin typeface="Work Sans" pitchFamily="2" charset="77"/>
              </a:rPr>
              <a:t>Right-click on an image/figure and select the option "Format Picture." A tab will then open on the right side of the window. Choose the </a:t>
            </a:r>
            <a:r>
              <a:rPr lang="en-GB" sz="1000" i="1" noProof="0">
                <a:latin typeface="Work Sans" pitchFamily="2" charset="77"/>
              </a:rPr>
              <a:t>Size and Properties</a:t>
            </a:r>
            <a:r>
              <a:rPr lang="en-GB" sz="1000" noProof="0">
                <a:latin typeface="Work Sans" pitchFamily="2" charset="77"/>
              </a:rPr>
              <a:t> of the figure, then select </a:t>
            </a:r>
            <a:r>
              <a:rPr lang="en-GB" sz="1000" i="1" noProof="0">
                <a:latin typeface="Work Sans" pitchFamily="2" charset="77"/>
              </a:rPr>
              <a:t>Alternative Text</a:t>
            </a:r>
            <a:r>
              <a:rPr lang="en-GB" sz="1000" noProof="0">
                <a:latin typeface="Work Sans" pitchFamily="2" charset="77"/>
              </a:rPr>
              <a:t>. Describe your image/figure in 1-2 sentences that will be read aloud by screen readers for those with visual impairments.</a:t>
            </a:r>
          </a:p>
          <a:p>
            <a:pPr marL="0" indent="0">
              <a:spcAft>
                <a:spcPts val="1000"/>
              </a:spcAft>
              <a:buNone/>
            </a:pPr>
            <a:r>
              <a:rPr lang="en-GB" sz="1000" noProof="0">
                <a:latin typeface="Work Sans" pitchFamily="2" charset="77"/>
              </a:rPr>
              <a:t>If the image/figure serves no informative purpose and you want to exclude it, you can simply leave the title and description empty.</a:t>
            </a:r>
          </a:p>
          <a:p>
            <a:endParaRPr lang="en-GB" sz="1000" noProof="0">
              <a:latin typeface="Work Sans" pitchFamily="2" charset="77"/>
            </a:endParaRPr>
          </a:p>
        </p:txBody>
      </p:sp>
      <p:sp>
        <p:nvSpPr>
          <p:cNvPr id="9" name="textruta 8">
            <a:extLst>
              <a:ext uri="{FF2B5EF4-FFF2-40B4-BE49-F238E27FC236}">
                <a16:creationId xmlns:a16="http://schemas.microsoft.com/office/drawing/2014/main" id="{4DBAB48A-0207-EBBB-5144-24A47388C7DA}"/>
              </a:ext>
            </a:extLst>
          </p:cNvPr>
          <p:cNvSpPr txBox="1"/>
          <p:nvPr userDrawn="1"/>
        </p:nvSpPr>
        <p:spPr>
          <a:xfrm>
            <a:off x="5549719" y="2600794"/>
            <a:ext cx="4234721" cy="3554819"/>
          </a:xfrm>
          <a:prstGeom prst="rect">
            <a:avLst/>
          </a:prstGeom>
          <a:noFill/>
        </p:spPr>
        <p:txBody>
          <a:bodyPr wrap="square" rtlCol="0">
            <a:spAutoFit/>
          </a:bodyPr>
          <a:lstStyle/>
          <a:p>
            <a:pPr>
              <a:spcAft>
                <a:spcPts val="600"/>
              </a:spcAft>
            </a:pPr>
            <a:r>
              <a:rPr lang="en-GB" sz="1000" noProof="0">
                <a:latin typeface="Work Sans" pitchFamily="2" charset="77"/>
              </a:rPr>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a:spcAft>
                <a:spcPts val="600"/>
              </a:spcAft>
            </a:pPr>
            <a:endParaRPr lang="en-GB" sz="1000" noProof="0">
              <a:latin typeface="Work Sans" pitchFamily="2" charset="77"/>
            </a:endParaRPr>
          </a:p>
          <a:p>
            <a:pPr marL="0" indent="0">
              <a:spcAft>
                <a:spcPts val="600"/>
              </a:spcAft>
              <a:buNone/>
            </a:pPr>
            <a:r>
              <a:rPr lang="en-GB" sz="1000" b="1" noProof="0">
                <a:latin typeface="Work Sans" pitchFamily="2" charset="77"/>
              </a:rPr>
              <a:t>You can control the reading order by:</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Selecting an object in the file.</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Choosing the "Format" tab that appears on the right side of the ribbon.</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Selecting "Selection Pane" in the "Arrange" group.</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Selecting one or more objects in the list.</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Dragging the selection upward or downward, or clicking the "Up" button.</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Dragging the objects until they have the desired order. This will not affect the layout on the page, only the order in which they are read by screen readers.</a:t>
            </a:r>
          </a:p>
          <a:p>
            <a:endParaRPr lang="en-GB" sz="1000" noProof="0">
              <a:latin typeface="Work Sans" pitchFamily="2" charset="77"/>
            </a:endParaRPr>
          </a:p>
        </p:txBody>
      </p:sp>
      <p:sp>
        <p:nvSpPr>
          <p:cNvPr id="10" name="textruta 9">
            <a:extLst>
              <a:ext uri="{FF2B5EF4-FFF2-40B4-BE49-F238E27FC236}">
                <a16:creationId xmlns:a16="http://schemas.microsoft.com/office/drawing/2014/main" id="{32D64C20-E0EC-50ED-8276-1342580DEAE9}"/>
              </a:ext>
            </a:extLst>
          </p:cNvPr>
          <p:cNvSpPr txBox="1"/>
          <p:nvPr userDrawn="1"/>
        </p:nvSpPr>
        <p:spPr>
          <a:xfrm>
            <a:off x="934309" y="2231036"/>
            <a:ext cx="4248150" cy="307777"/>
          </a:xfrm>
          <a:prstGeom prst="rect">
            <a:avLst/>
          </a:prstGeom>
          <a:noFill/>
        </p:spPr>
        <p:txBody>
          <a:bodyPr wrap="square" rtlCol="0">
            <a:spAutoFit/>
          </a:bodyPr>
          <a:lstStyle/>
          <a:p>
            <a:r>
              <a:rPr lang="en-GB" sz="1400" noProof="0">
                <a:latin typeface="Work Sans Medium" pitchFamily="2" charset="77"/>
              </a:rPr>
              <a:t>Add alternative text for images/figures</a:t>
            </a:r>
          </a:p>
        </p:txBody>
      </p:sp>
      <p:sp>
        <p:nvSpPr>
          <p:cNvPr id="11" name="textruta 10">
            <a:extLst>
              <a:ext uri="{FF2B5EF4-FFF2-40B4-BE49-F238E27FC236}">
                <a16:creationId xmlns:a16="http://schemas.microsoft.com/office/drawing/2014/main" id="{E6A6CDBB-9355-D585-CAEB-E68FDC04C402}"/>
              </a:ext>
            </a:extLst>
          </p:cNvPr>
          <p:cNvSpPr txBox="1"/>
          <p:nvPr userDrawn="1"/>
        </p:nvSpPr>
        <p:spPr>
          <a:xfrm>
            <a:off x="5543785" y="2231036"/>
            <a:ext cx="4248150" cy="307777"/>
          </a:xfrm>
          <a:prstGeom prst="rect">
            <a:avLst/>
          </a:prstGeom>
          <a:noFill/>
        </p:spPr>
        <p:txBody>
          <a:bodyPr wrap="square" rtlCol="0">
            <a:spAutoFit/>
          </a:bodyPr>
          <a:lstStyle/>
          <a:p>
            <a:r>
              <a:rPr lang="en-GB" sz="1400" noProof="0">
                <a:latin typeface="Work Sans Medium" pitchFamily="2" charset="77"/>
              </a:rPr>
              <a:t>Set reading order</a:t>
            </a:r>
          </a:p>
        </p:txBody>
      </p:sp>
    </p:spTree>
    <p:extLst>
      <p:ext uri="{BB962C8B-B14F-4D97-AF65-F5344CB8AC3E}">
        <p14:creationId xmlns:p14="http://schemas.microsoft.com/office/powerpoint/2010/main" val="3503481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6" name="textruta 5">
            <a:extLst>
              <a:ext uri="{FF2B5EF4-FFF2-40B4-BE49-F238E27FC236}">
                <a16:creationId xmlns:a16="http://schemas.microsoft.com/office/drawing/2014/main" id="{0A51E754-9C7A-11C0-D983-A8276233FD20}"/>
              </a:ext>
            </a:extLst>
          </p:cNvPr>
          <p:cNvSpPr txBox="1"/>
          <p:nvPr userDrawn="1"/>
        </p:nvSpPr>
        <p:spPr>
          <a:xfrm>
            <a:off x="957359" y="821623"/>
            <a:ext cx="7970120" cy="584775"/>
          </a:xfrm>
          <a:prstGeom prst="rect">
            <a:avLst/>
          </a:prstGeom>
          <a:noFill/>
        </p:spPr>
        <p:txBody>
          <a:bodyPr wrap="square" rtlCol="0">
            <a:spAutoFit/>
          </a:bodyPr>
          <a:lstStyle/>
          <a:p>
            <a:r>
              <a:rPr lang="en-GB" sz="3200" noProof="0">
                <a:latin typeface="Work Sans" pitchFamily="2" charset="77"/>
              </a:rPr>
              <a:t>Make your presentation accessible</a:t>
            </a:r>
          </a:p>
        </p:txBody>
      </p:sp>
      <p:sp>
        <p:nvSpPr>
          <p:cNvPr id="7" name="textruta 6">
            <a:extLst>
              <a:ext uri="{FF2B5EF4-FFF2-40B4-BE49-F238E27FC236}">
                <a16:creationId xmlns:a16="http://schemas.microsoft.com/office/drawing/2014/main" id="{9AB3E6E3-4894-429E-071D-F50345A149E8}"/>
              </a:ext>
            </a:extLst>
          </p:cNvPr>
          <p:cNvSpPr txBox="1"/>
          <p:nvPr userDrawn="1"/>
        </p:nvSpPr>
        <p:spPr>
          <a:xfrm>
            <a:off x="957359" y="1528186"/>
            <a:ext cx="93234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a:latin typeface="Work Sans" pitchFamily="2" charset="77"/>
              </a:rPr>
              <a:t>The template is set up to be as accessibility-friendly as possible, but there are two things you need to do yourself as you add content. </a:t>
            </a:r>
            <a:r>
              <a:rPr lang="en-GB" sz="1400" b="1" noProof="0">
                <a:latin typeface="Work Sans SemiBold" pitchFamily="2" charset="77"/>
              </a:rPr>
              <a:t>The instructions below are for Office 365 or Office 2019.</a:t>
            </a:r>
          </a:p>
        </p:txBody>
      </p:sp>
      <p:sp>
        <p:nvSpPr>
          <p:cNvPr id="8" name="textruta 7">
            <a:extLst>
              <a:ext uri="{FF2B5EF4-FFF2-40B4-BE49-F238E27FC236}">
                <a16:creationId xmlns:a16="http://schemas.microsoft.com/office/drawing/2014/main" id="{37E57577-6FE9-C8F8-56EA-64EB95087ADD}"/>
              </a:ext>
            </a:extLst>
          </p:cNvPr>
          <p:cNvSpPr txBox="1"/>
          <p:nvPr userDrawn="1"/>
        </p:nvSpPr>
        <p:spPr>
          <a:xfrm>
            <a:off x="947738" y="2600794"/>
            <a:ext cx="4234721" cy="1887696"/>
          </a:xfrm>
          <a:prstGeom prst="rect">
            <a:avLst/>
          </a:prstGeom>
          <a:noFill/>
        </p:spPr>
        <p:txBody>
          <a:bodyPr wrap="square" rtlCol="0">
            <a:spAutoFit/>
          </a:bodyPr>
          <a:lstStyle/>
          <a:p>
            <a:pPr marL="0" indent="0">
              <a:spcAft>
                <a:spcPts val="1000"/>
              </a:spcAft>
              <a:buNone/>
            </a:pPr>
            <a:r>
              <a:rPr lang="en-GB" sz="1000" noProof="0">
                <a:latin typeface="Work Sans" pitchFamily="2" charset="77"/>
              </a:rPr>
              <a:t>Right-click on an image/figure and select the option "Format Picture." A tab will then open on the right side of the window. Choose the </a:t>
            </a:r>
            <a:r>
              <a:rPr lang="en-GB" sz="1000" i="1" noProof="0">
                <a:latin typeface="Work Sans" pitchFamily="2" charset="77"/>
              </a:rPr>
              <a:t>Size and Properties</a:t>
            </a:r>
            <a:r>
              <a:rPr lang="en-GB" sz="1000" noProof="0">
                <a:latin typeface="Work Sans" pitchFamily="2" charset="77"/>
              </a:rPr>
              <a:t> of the figure, then select </a:t>
            </a:r>
            <a:r>
              <a:rPr lang="en-GB" sz="1000" i="1" noProof="0">
                <a:latin typeface="Work Sans" pitchFamily="2" charset="77"/>
              </a:rPr>
              <a:t>Alternative Text</a:t>
            </a:r>
            <a:r>
              <a:rPr lang="en-GB" sz="1000" noProof="0">
                <a:latin typeface="Work Sans" pitchFamily="2" charset="77"/>
              </a:rPr>
              <a:t>. Describe your image/figure in 1-2 sentences that will be read aloud by screen readers for those with visual impairments.</a:t>
            </a:r>
          </a:p>
          <a:p>
            <a:pPr marL="0" indent="0">
              <a:spcAft>
                <a:spcPts val="1000"/>
              </a:spcAft>
              <a:buNone/>
            </a:pPr>
            <a:r>
              <a:rPr lang="en-GB" sz="1000" noProof="0">
                <a:latin typeface="Work Sans" pitchFamily="2" charset="77"/>
              </a:rPr>
              <a:t>If the image/figure serves no informative purpose and you want to exclude it, you can simply leave the title and description empty.</a:t>
            </a:r>
          </a:p>
          <a:p>
            <a:endParaRPr lang="en-GB" sz="1000" noProof="0">
              <a:latin typeface="Work Sans" pitchFamily="2" charset="77"/>
            </a:endParaRPr>
          </a:p>
        </p:txBody>
      </p:sp>
      <p:sp>
        <p:nvSpPr>
          <p:cNvPr id="9" name="textruta 8">
            <a:extLst>
              <a:ext uri="{FF2B5EF4-FFF2-40B4-BE49-F238E27FC236}">
                <a16:creationId xmlns:a16="http://schemas.microsoft.com/office/drawing/2014/main" id="{784D433E-62E1-750A-6876-97EF3EB623C3}"/>
              </a:ext>
            </a:extLst>
          </p:cNvPr>
          <p:cNvSpPr txBox="1"/>
          <p:nvPr userDrawn="1"/>
        </p:nvSpPr>
        <p:spPr>
          <a:xfrm>
            <a:off x="5549719" y="2600794"/>
            <a:ext cx="4234721" cy="2708434"/>
          </a:xfrm>
          <a:prstGeom prst="rect">
            <a:avLst/>
          </a:prstGeom>
          <a:noFill/>
        </p:spPr>
        <p:txBody>
          <a:bodyPr wrap="square" rtlCol="0">
            <a:spAutoFit/>
          </a:bodyPr>
          <a:lstStyle/>
          <a:p>
            <a:pPr>
              <a:spcAft>
                <a:spcPts val="600"/>
              </a:spcAft>
            </a:pPr>
            <a:r>
              <a:rPr lang="en-GB" sz="1000" noProof="0">
                <a:latin typeface="Work Sans" pitchFamily="2" charset="77"/>
              </a:rPr>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a:spcAft>
                <a:spcPts val="600"/>
              </a:spcAft>
            </a:pPr>
            <a:endParaRPr lang="en-GB" sz="1000" noProof="0">
              <a:latin typeface="Work Sans" pitchFamily="2" charset="77"/>
            </a:endParaRPr>
          </a:p>
          <a:p>
            <a:pPr marL="0" indent="0">
              <a:spcAft>
                <a:spcPts val="600"/>
              </a:spcAft>
              <a:buNone/>
            </a:pPr>
            <a:r>
              <a:rPr lang="en-GB" sz="1000" b="1" noProof="0">
                <a:latin typeface="Work Sans" pitchFamily="2" charset="77"/>
              </a:rPr>
              <a:t>You can control the reading order by:</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On the </a:t>
            </a:r>
            <a:r>
              <a:rPr lang="en-GB" sz="1000" i="1" noProof="0">
                <a:latin typeface="Work Sans" pitchFamily="2" charset="77"/>
              </a:rPr>
              <a:t>Home</a:t>
            </a:r>
            <a:r>
              <a:rPr lang="en-GB" sz="1000" noProof="0">
                <a:latin typeface="Work Sans" pitchFamily="2" charset="77"/>
              </a:rPr>
              <a:t> tab, select </a:t>
            </a:r>
            <a:r>
              <a:rPr lang="en-GB" sz="1000" i="1" noProof="0">
                <a:latin typeface="Work Sans" pitchFamily="2" charset="77"/>
              </a:rPr>
              <a:t>Arrange</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From the </a:t>
            </a:r>
            <a:r>
              <a:rPr lang="en-GB" sz="1000" i="1" noProof="0">
                <a:latin typeface="Work Sans" pitchFamily="2" charset="77"/>
              </a:rPr>
              <a:t>Arrange </a:t>
            </a:r>
            <a:r>
              <a:rPr lang="en-GB" sz="1000" noProof="0">
                <a:latin typeface="Work Sans" pitchFamily="2" charset="77"/>
              </a:rPr>
              <a:t>menu, choose "Selection Pane.“</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A tab will open on the right side of the window. Drag the objects until they have the desired order. This will not affect the layout on the page, only the order in which they are read by screen readers.</a:t>
            </a:r>
          </a:p>
          <a:p>
            <a:endParaRPr lang="en-GB" sz="1000" noProof="0">
              <a:latin typeface="Work Sans" pitchFamily="2" charset="77"/>
            </a:endParaRPr>
          </a:p>
        </p:txBody>
      </p:sp>
      <p:sp>
        <p:nvSpPr>
          <p:cNvPr id="10" name="textruta 9">
            <a:extLst>
              <a:ext uri="{FF2B5EF4-FFF2-40B4-BE49-F238E27FC236}">
                <a16:creationId xmlns:a16="http://schemas.microsoft.com/office/drawing/2014/main" id="{428F5CB4-3C8B-C8B1-437D-FEBDF5863F8A}"/>
              </a:ext>
            </a:extLst>
          </p:cNvPr>
          <p:cNvSpPr txBox="1"/>
          <p:nvPr userDrawn="1"/>
        </p:nvSpPr>
        <p:spPr>
          <a:xfrm>
            <a:off x="934309" y="2231036"/>
            <a:ext cx="4248150" cy="307777"/>
          </a:xfrm>
          <a:prstGeom prst="rect">
            <a:avLst/>
          </a:prstGeom>
          <a:noFill/>
        </p:spPr>
        <p:txBody>
          <a:bodyPr wrap="square" rtlCol="0">
            <a:spAutoFit/>
          </a:bodyPr>
          <a:lstStyle/>
          <a:p>
            <a:r>
              <a:rPr lang="en-GB" sz="1400" noProof="0">
                <a:latin typeface="Work Sans Medium" pitchFamily="2" charset="77"/>
              </a:rPr>
              <a:t>Add alternative text for images/figures</a:t>
            </a:r>
          </a:p>
        </p:txBody>
      </p:sp>
      <p:sp>
        <p:nvSpPr>
          <p:cNvPr id="11" name="textruta 10">
            <a:extLst>
              <a:ext uri="{FF2B5EF4-FFF2-40B4-BE49-F238E27FC236}">
                <a16:creationId xmlns:a16="http://schemas.microsoft.com/office/drawing/2014/main" id="{DD22A84C-EFA4-C49C-D348-83942967797F}"/>
              </a:ext>
            </a:extLst>
          </p:cNvPr>
          <p:cNvSpPr txBox="1"/>
          <p:nvPr userDrawn="1"/>
        </p:nvSpPr>
        <p:spPr>
          <a:xfrm>
            <a:off x="5543785" y="2231036"/>
            <a:ext cx="4248150" cy="307777"/>
          </a:xfrm>
          <a:prstGeom prst="rect">
            <a:avLst/>
          </a:prstGeom>
          <a:noFill/>
        </p:spPr>
        <p:txBody>
          <a:bodyPr wrap="square" rtlCol="0">
            <a:spAutoFit/>
          </a:bodyPr>
          <a:lstStyle/>
          <a:p>
            <a:r>
              <a:rPr lang="en-GB" sz="1400" noProof="0">
                <a:latin typeface="Work Sans Medium" pitchFamily="2" charset="77"/>
              </a:rPr>
              <a:t>Set reading order</a:t>
            </a:r>
          </a:p>
        </p:txBody>
      </p:sp>
    </p:spTree>
    <p:extLst>
      <p:ext uri="{BB962C8B-B14F-4D97-AF65-F5344CB8AC3E}">
        <p14:creationId xmlns:p14="http://schemas.microsoft.com/office/powerpoint/2010/main" val="15282215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rgbClr val="EDEDED"/>
        </a:solidFill>
        <a:effectLst/>
      </p:bgPr>
    </p:bg>
    <p:spTree>
      <p:nvGrpSpPr>
        <p:cNvPr id="1" name=""/>
        <p:cNvGrpSpPr/>
        <p:nvPr/>
      </p:nvGrpSpPr>
      <p:grpSpPr>
        <a:xfrm>
          <a:off x="0" y="0"/>
          <a:ext cx="0" cy="0"/>
          <a:chOff x="0" y="0"/>
          <a:chExt cx="0" cy="0"/>
        </a:xfrm>
      </p:grpSpPr>
      <p:sp>
        <p:nvSpPr>
          <p:cNvPr id="5" name="Rubrik 1">
            <a:extLst>
              <a:ext uri="{FF2B5EF4-FFF2-40B4-BE49-F238E27FC236}">
                <a16:creationId xmlns:a16="http://schemas.microsoft.com/office/drawing/2014/main" id="{B8C1BEF0-CC6B-5D80-AC3F-DCD9982497A0}"/>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en-GB" noProof="0"/>
              <a:t>Presentation title</a:t>
            </a:r>
          </a:p>
        </p:txBody>
      </p:sp>
      <p:sp>
        <p:nvSpPr>
          <p:cNvPr id="6" name="Underrubrik 2">
            <a:extLst>
              <a:ext uri="{FF2B5EF4-FFF2-40B4-BE49-F238E27FC236}">
                <a16:creationId xmlns:a16="http://schemas.microsoft.com/office/drawing/2014/main" id="{C3841BD3-5439-F0D1-9827-775AB47EAB5C}"/>
              </a:ext>
            </a:extLst>
          </p:cNvPr>
          <p:cNvSpPr>
            <a:spLocks noGrp="1"/>
          </p:cNvSpPr>
          <p:nvPr>
            <p:ph type="subTitle" idx="1" hasCustomPrompt="1"/>
          </p:nvPr>
        </p:nvSpPr>
        <p:spPr>
          <a:xfrm>
            <a:off x="2132013" y="5388994"/>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Subtitle here</a:t>
            </a:r>
          </a:p>
        </p:txBody>
      </p:sp>
      <p:pic>
        <p:nvPicPr>
          <p:cNvPr id="3" name="Bildobjekt 2">
            <a:extLst>
              <a:ext uri="{FF2B5EF4-FFF2-40B4-BE49-F238E27FC236}">
                <a16:creationId xmlns:a16="http://schemas.microsoft.com/office/drawing/2014/main" id="{770144CE-F533-5220-A14A-4B8EE3684C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5244" y="1007044"/>
            <a:ext cx="1739917" cy="1654175"/>
          </a:xfrm>
          <a:prstGeom prst="rect">
            <a:avLst/>
          </a:prstGeom>
        </p:spPr>
      </p:pic>
    </p:spTree>
    <p:extLst>
      <p:ext uri="{BB962C8B-B14F-4D97-AF65-F5344CB8AC3E}">
        <p14:creationId xmlns:p14="http://schemas.microsoft.com/office/powerpoint/2010/main" val="12215714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00ADBFD3-494F-0006-CF49-3526BB979BEE}"/>
              </a:ext>
            </a:extLst>
          </p:cNvPr>
          <p:cNvSpPr>
            <a:spLocks noGrp="1"/>
          </p:cNvSpPr>
          <p:nvPr>
            <p:ph type="dt" sz="half" idx="10"/>
          </p:nvPr>
        </p:nvSpPr>
        <p:spPr/>
        <p:txBody>
          <a:bodyPr/>
          <a:lstStyle/>
          <a:p>
            <a:fld id="{888E4D63-BE2C-4D4B-BBD2-256262659A9F}" type="datetime1">
              <a:rPr lang="en-GB" noProof="0" smtClean="0"/>
              <a:pPr/>
              <a:t>14/02/2025</a:t>
            </a:fld>
            <a:endParaRPr lang="en-GB" noProof="0"/>
          </a:p>
        </p:txBody>
      </p:sp>
      <p:sp>
        <p:nvSpPr>
          <p:cNvPr id="4" name="Platshållare för sidfot 3">
            <a:extLst>
              <a:ext uri="{FF2B5EF4-FFF2-40B4-BE49-F238E27FC236}">
                <a16:creationId xmlns:a16="http://schemas.microsoft.com/office/drawing/2014/main" id="{E609E1BD-AA5D-00B1-E039-47660A7F4059}"/>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4A18E1F-D479-AB8E-0971-6711BBC8DC2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7A283842-21B2-F132-5C80-A0C11430002D}"/>
              </a:ext>
            </a:extLst>
          </p:cNvPr>
          <p:cNvSpPr>
            <a:spLocks noGrp="1"/>
          </p:cNvSpPr>
          <p:nvPr>
            <p:ph type="title"/>
          </p:nvPr>
        </p:nvSpPr>
        <p:spPr>
          <a:xfrm>
            <a:off x="947738" y="836613"/>
            <a:ext cx="9472971" cy="716142"/>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8" name="Platshållare för innehåll 7">
            <a:extLst>
              <a:ext uri="{FF2B5EF4-FFF2-40B4-BE49-F238E27FC236}">
                <a16:creationId xmlns:a16="http://schemas.microsoft.com/office/drawing/2014/main" id="{49F71313-69F3-3473-0FB7-308AC801C51B}"/>
              </a:ext>
            </a:extLst>
          </p:cNvPr>
          <p:cNvSpPr>
            <a:spLocks noGrp="1"/>
          </p:cNvSpPr>
          <p:nvPr>
            <p:ph sz="quarter" idx="13"/>
          </p:nvPr>
        </p:nvSpPr>
        <p:spPr>
          <a:xfrm>
            <a:off x="947738" y="1776413"/>
            <a:ext cx="9472971" cy="4244974"/>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39140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CC32F3E5-D4FB-6CAF-7271-81A8E70744CD}"/>
              </a:ext>
            </a:extLst>
          </p:cNvPr>
          <p:cNvSpPr>
            <a:spLocks noGrp="1"/>
          </p:cNvSpPr>
          <p:nvPr>
            <p:ph type="dt" sz="half" idx="10"/>
          </p:nvPr>
        </p:nvSpPr>
        <p:spPr/>
        <p:txBody>
          <a:bodyPr/>
          <a:lstStyle/>
          <a:p>
            <a:fld id="{888E4D63-BE2C-4D4B-BBD2-256262659A9F}" type="datetime1">
              <a:rPr lang="en-GB" noProof="0" smtClean="0"/>
              <a:pPr/>
              <a:t>14/02/2025</a:t>
            </a:fld>
            <a:endParaRPr lang="en-GB" noProof="0"/>
          </a:p>
        </p:txBody>
      </p:sp>
      <p:sp>
        <p:nvSpPr>
          <p:cNvPr id="4" name="Platshållare för sidfot 3">
            <a:extLst>
              <a:ext uri="{FF2B5EF4-FFF2-40B4-BE49-F238E27FC236}">
                <a16:creationId xmlns:a16="http://schemas.microsoft.com/office/drawing/2014/main" id="{6E6D920F-9B89-6CE6-44CC-CA866A2473CF}"/>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F1D8D47-4CF2-999B-CC89-CCC79A3C52B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8" name="Platshållare för bild 2">
            <a:extLst>
              <a:ext uri="{FF2B5EF4-FFF2-40B4-BE49-F238E27FC236}">
                <a16:creationId xmlns:a16="http://schemas.microsoft.com/office/drawing/2014/main" id="{82EBE0E1-BE11-020E-84EC-67233813B7CE}"/>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17" name="Platshållare för rubrik 1">
            <a:extLst>
              <a:ext uri="{FF2B5EF4-FFF2-40B4-BE49-F238E27FC236}">
                <a16:creationId xmlns:a16="http://schemas.microsoft.com/office/drawing/2014/main" id="{31F0A250-9FA8-F7E1-916A-3CC75EC2F36D}"/>
              </a:ext>
            </a:extLst>
          </p:cNvPr>
          <p:cNvSpPr>
            <a:spLocks noGrp="1"/>
          </p:cNvSpPr>
          <p:nvPr>
            <p:ph type="title"/>
          </p:nvPr>
        </p:nvSpPr>
        <p:spPr>
          <a:xfrm>
            <a:off x="6743700" y="836613"/>
            <a:ext cx="4114800" cy="145924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21" name="Platshållare för text 9">
            <a:extLst>
              <a:ext uri="{FF2B5EF4-FFF2-40B4-BE49-F238E27FC236}">
                <a16:creationId xmlns:a16="http://schemas.microsoft.com/office/drawing/2014/main" id="{B292B661-7CCD-4000-08D7-733BB70F4D9D}"/>
              </a:ext>
            </a:extLst>
          </p:cNvPr>
          <p:cNvSpPr>
            <a:spLocks noGrp="1"/>
          </p:cNvSpPr>
          <p:nvPr>
            <p:ph type="body" sz="quarter" idx="14"/>
          </p:nvPr>
        </p:nvSpPr>
        <p:spPr>
          <a:xfrm>
            <a:off x="6743700" y="2024063"/>
            <a:ext cx="4114800" cy="1910751"/>
          </a:xfrm>
        </p:spPr>
        <p:txBody>
          <a:bodyPr/>
          <a:lstStyle>
            <a:lvl1pPr marL="0" indent="0">
              <a:lnSpc>
                <a:spcPts val="2120"/>
              </a:lnSpc>
              <a:spcBef>
                <a:spcPts val="300"/>
              </a:spcBef>
              <a:buFontTx/>
              <a:buNone/>
              <a:defRPr sz="16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2664417730"/>
      </p:ext>
    </p:extLst>
  </p:cSld>
  <p:clrMapOvr>
    <a:masterClrMapping/>
  </p:clrMapOvr>
  <p:extLst>
    <p:ext uri="{DCECCB84-F9BA-43D5-87BE-67443E8EF086}">
      <p15:sldGuideLst xmlns:p15="http://schemas.microsoft.com/office/powerpoint/2012/main">
        <p15:guide id="1" orient="horz" pos="1275">
          <p15:clr>
            <a:srgbClr val="FBAE40"/>
          </p15:clr>
        </p15:guide>
        <p15:guide id="2" pos="3840">
          <p15:clr>
            <a:srgbClr val="FBAE40"/>
          </p15:clr>
        </p15:guide>
        <p15:guide id="3" orient="horz" pos="527">
          <p15:clr>
            <a:srgbClr val="FBAE40"/>
          </p15:clr>
        </p15:guide>
        <p15:guide id="4" pos="4248">
          <p15:clr>
            <a:srgbClr val="FBAE40"/>
          </p15:clr>
        </p15:guide>
        <p15:guide id="5" pos="683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image ">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D40FDF65-DDD5-E90D-E5DB-B558EDECD8E0}"/>
              </a:ext>
            </a:extLst>
          </p:cNvPr>
          <p:cNvSpPr>
            <a:spLocks noGrp="1"/>
          </p:cNvSpPr>
          <p:nvPr>
            <p:ph type="dt" sz="half" idx="10"/>
          </p:nvPr>
        </p:nvSpPr>
        <p:spPr/>
        <p:txBody>
          <a:bodyPr/>
          <a:lstStyle/>
          <a:p>
            <a:fld id="{888E4D63-BE2C-4D4B-BBD2-256262659A9F}" type="datetime1">
              <a:rPr lang="en-GB" noProof="0" smtClean="0"/>
              <a:pPr/>
              <a:t>14/02/2025</a:t>
            </a:fld>
            <a:endParaRPr lang="en-GB" noProof="0"/>
          </a:p>
        </p:txBody>
      </p:sp>
      <p:sp>
        <p:nvSpPr>
          <p:cNvPr id="4" name="Platshållare för sidfot 3">
            <a:extLst>
              <a:ext uri="{FF2B5EF4-FFF2-40B4-BE49-F238E27FC236}">
                <a16:creationId xmlns:a16="http://schemas.microsoft.com/office/drawing/2014/main" id="{8BC36520-22BB-EFA2-853F-F3E7342A23D2}"/>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A6DF841-EA31-7BF4-9684-209279B6DCF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bild 2">
            <a:extLst>
              <a:ext uri="{FF2B5EF4-FFF2-40B4-BE49-F238E27FC236}">
                <a16:creationId xmlns:a16="http://schemas.microsoft.com/office/drawing/2014/main" id="{3038389D-D197-86D6-9D3E-5A61199E6874}"/>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7" name="Platshållare för rubrik 1">
            <a:extLst>
              <a:ext uri="{FF2B5EF4-FFF2-40B4-BE49-F238E27FC236}">
                <a16:creationId xmlns:a16="http://schemas.microsoft.com/office/drawing/2014/main" id="{72E0C1A0-A9BD-243C-0ED6-127A99F43D70}"/>
              </a:ext>
            </a:extLst>
          </p:cNvPr>
          <p:cNvSpPr>
            <a:spLocks noGrp="1"/>
          </p:cNvSpPr>
          <p:nvPr>
            <p:ph type="title"/>
          </p:nvPr>
        </p:nvSpPr>
        <p:spPr>
          <a:xfrm>
            <a:off x="6743700" y="1844674"/>
            <a:ext cx="4114800" cy="145924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8" name="Platshållare för text 9">
            <a:extLst>
              <a:ext uri="{FF2B5EF4-FFF2-40B4-BE49-F238E27FC236}">
                <a16:creationId xmlns:a16="http://schemas.microsoft.com/office/drawing/2014/main" id="{6A8C23D9-7BD3-7E9D-6E90-B458B8D27045}"/>
              </a:ext>
            </a:extLst>
          </p:cNvPr>
          <p:cNvSpPr>
            <a:spLocks noGrp="1"/>
          </p:cNvSpPr>
          <p:nvPr>
            <p:ph type="body" sz="quarter" idx="14"/>
          </p:nvPr>
        </p:nvSpPr>
        <p:spPr>
          <a:xfrm>
            <a:off x="6743700" y="3429000"/>
            <a:ext cx="4114800" cy="1910751"/>
          </a:xfrm>
        </p:spPr>
        <p:txBody>
          <a:bodyPr/>
          <a:lstStyle>
            <a:lvl1pPr marL="0" indent="0">
              <a:lnSpc>
                <a:spcPts val="2360"/>
              </a:lnSpc>
              <a:spcBef>
                <a:spcPts val="0"/>
              </a:spcBef>
              <a:buFontTx/>
              <a:buNone/>
              <a:defRPr sz="18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7079833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865"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83462A3D-BC6E-33F6-D482-0EDC48C6DC9E}"/>
              </a:ext>
            </a:extLst>
          </p:cNvPr>
          <p:cNvSpPr>
            <a:spLocks noGrp="1"/>
          </p:cNvSpPr>
          <p:nvPr>
            <p:ph type="dt" sz="half" idx="10"/>
          </p:nvPr>
        </p:nvSpPr>
        <p:spPr/>
        <p:txBody>
          <a:bodyPr/>
          <a:lstStyle/>
          <a:p>
            <a:fld id="{888E4D63-BE2C-4D4B-BBD2-256262659A9F}" type="datetime1">
              <a:rPr lang="en-GB" noProof="0" smtClean="0"/>
              <a:pPr/>
              <a:t>14/02/2025</a:t>
            </a:fld>
            <a:endParaRPr lang="en-GB" noProof="0"/>
          </a:p>
        </p:txBody>
      </p:sp>
      <p:sp>
        <p:nvSpPr>
          <p:cNvPr id="4" name="Platshållare för sidfot 3">
            <a:extLst>
              <a:ext uri="{FF2B5EF4-FFF2-40B4-BE49-F238E27FC236}">
                <a16:creationId xmlns:a16="http://schemas.microsoft.com/office/drawing/2014/main" id="{CB664D28-D961-D1F2-AC74-C753E5DCB3D4}"/>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A6E489E-66C8-8766-0520-C9DA822D5EAB}"/>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12" name="Platshållare för rubrik 1">
            <a:extLst>
              <a:ext uri="{FF2B5EF4-FFF2-40B4-BE49-F238E27FC236}">
                <a16:creationId xmlns:a16="http://schemas.microsoft.com/office/drawing/2014/main" id="{1DFB9773-1D7F-F3B3-C706-28A8C2D92E34}"/>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4" name="Platshållare för innehåll 13">
            <a:extLst>
              <a:ext uri="{FF2B5EF4-FFF2-40B4-BE49-F238E27FC236}">
                <a16:creationId xmlns:a16="http://schemas.microsoft.com/office/drawing/2014/main" id="{67484F84-26D1-126E-3D9A-EE9938F14D35}"/>
              </a:ext>
            </a:extLst>
          </p:cNvPr>
          <p:cNvSpPr>
            <a:spLocks noGrp="1"/>
          </p:cNvSpPr>
          <p:nvPr>
            <p:ph sz="quarter" idx="15"/>
          </p:nvPr>
        </p:nvSpPr>
        <p:spPr>
          <a:xfrm>
            <a:off x="947738" y="2528888"/>
            <a:ext cx="4559300" cy="2577950"/>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5" name="Platshållare för innehåll 13">
            <a:extLst>
              <a:ext uri="{FF2B5EF4-FFF2-40B4-BE49-F238E27FC236}">
                <a16:creationId xmlns:a16="http://schemas.microsoft.com/office/drawing/2014/main" id="{BF275934-BA93-B26D-2430-57E339605908}"/>
              </a:ext>
            </a:extLst>
          </p:cNvPr>
          <p:cNvSpPr>
            <a:spLocks noGrp="1"/>
          </p:cNvSpPr>
          <p:nvPr>
            <p:ph sz="quarter" idx="16"/>
          </p:nvPr>
        </p:nvSpPr>
        <p:spPr>
          <a:xfrm>
            <a:off x="6089081" y="2528888"/>
            <a:ext cx="4559300" cy="2577950"/>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31868265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orient="horz" pos="527">
          <p15:clr>
            <a:srgbClr val="FBAE40"/>
          </p15:clr>
        </p15:guide>
        <p15:guide id="5" orient="horz" pos="159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00ADBFD3-494F-0006-CF49-3526BB979BEE}"/>
              </a:ext>
            </a:extLst>
          </p:cNvPr>
          <p:cNvSpPr>
            <a:spLocks noGrp="1"/>
          </p:cNvSpPr>
          <p:nvPr>
            <p:ph type="dt" sz="half" idx="10"/>
          </p:nvPr>
        </p:nvSpPr>
        <p:spPr/>
        <p:txBody>
          <a:bodyPr/>
          <a:lstStyle/>
          <a:p>
            <a:fld id="{888E4D63-BE2C-4D4B-BBD2-256262659A9F}" type="datetime1">
              <a:rPr lang="en-GB" noProof="0" smtClean="0"/>
              <a:pPr/>
              <a:t>14/02/2025</a:t>
            </a:fld>
            <a:endParaRPr lang="en-GB" noProof="0"/>
          </a:p>
        </p:txBody>
      </p:sp>
      <p:sp>
        <p:nvSpPr>
          <p:cNvPr id="4" name="Platshållare för sidfot 3">
            <a:extLst>
              <a:ext uri="{FF2B5EF4-FFF2-40B4-BE49-F238E27FC236}">
                <a16:creationId xmlns:a16="http://schemas.microsoft.com/office/drawing/2014/main" id="{E609E1BD-AA5D-00B1-E039-47660A7F4059}"/>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4A18E1F-D479-AB8E-0971-6711BBC8DC2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7A283842-21B2-F132-5C80-A0C11430002D}"/>
              </a:ext>
            </a:extLst>
          </p:cNvPr>
          <p:cNvSpPr>
            <a:spLocks noGrp="1"/>
          </p:cNvSpPr>
          <p:nvPr>
            <p:ph type="title"/>
          </p:nvPr>
        </p:nvSpPr>
        <p:spPr>
          <a:xfrm>
            <a:off x="947738" y="836613"/>
            <a:ext cx="9472971" cy="716142"/>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8" name="Platshållare för innehåll 7">
            <a:extLst>
              <a:ext uri="{FF2B5EF4-FFF2-40B4-BE49-F238E27FC236}">
                <a16:creationId xmlns:a16="http://schemas.microsoft.com/office/drawing/2014/main" id="{49F71313-69F3-3473-0FB7-308AC801C51B}"/>
              </a:ext>
            </a:extLst>
          </p:cNvPr>
          <p:cNvSpPr>
            <a:spLocks noGrp="1"/>
          </p:cNvSpPr>
          <p:nvPr>
            <p:ph sz="quarter" idx="13"/>
          </p:nvPr>
        </p:nvSpPr>
        <p:spPr>
          <a:xfrm>
            <a:off x="947738" y="1776413"/>
            <a:ext cx="9472971" cy="424497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634419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14/02/2025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7" name="Platshållare för innehåll 6">
            <a:extLst>
              <a:ext uri="{FF2B5EF4-FFF2-40B4-BE49-F238E27FC236}">
                <a16:creationId xmlns:a16="http://schemas.microsoft.com/office/drawing/2014/main" id="{BA1374A7-E0B7-54FC-E679-6FEEF0E72FA1}"/>
              </a:ext>
            </a:extLst>
          </p:cNvPr>
          <p:cNvSpPr>
            <a:spLocks noGrp="1"/>
          </p:cNvSpPr>
          <p:nvPr>
            <p:ph sz="quarter" idx="19"/>
          </p:nvPr>
        </p:nvSpPr>
        <p:spPr>
          <a:xfrm>
            <a:off x="947738" y="2024063"/>
            <a:ext cx="4262617" cy="37639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9" name="Platshållare för innehåll 6">
            <a:extLst>
              <a:ext uri="{FF2B5EF4-FFF2-40B4-BE49-F238E27FC236}">
                <a16:creationId xmlns:a16="http://schemas.microsoft.com/office/drawing/2014/main" id="{B41E123B-B2EB-E3F8-6438-FA8E1D383E07}"/>
              </a:ext>
            </a:extLst>
          </p:cNvPr>
          <p:cNvSpPr>
            <a:spLocks noGrp="1"/>
          </p:cNvSpPr>
          <p:nvPr>
            <p:ph sz="quarter" idx="20"/>
          </p:nvPr>
        </p:nvSpPr>
        <p:spPr>
          <a:xfrm>
            <a:off x="5519738" y="2024063"/>
            <a:ext cx="4262617" cy="37639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2" name="Platshållare för rubrik 1">
            <a:extLst>
              <a:ext uri="{FF2B5EF4-FFF2-40B4-BE49-F238E27FC236}">
                <a16:creationId xmlns:a16="http://schemas.microsoft.com/office/drawing/2014/main" id="{939A7C66-E96C-ED31-2BDE-4005A0E8618E}"/>
              </a:ext>
            </a:extLst>
          </p:cNvPr>
          <p:cNvSpPr>
            <a:spLocks noGrp="1"/>
          </p:cNvSpPr>
          <p:nvPr>
            <p:ph type="title"/>
          </p:nvPr>
        </p:nvSpPr>
        <p:spPr>
          <a:xfrm>
            <a:off x="947738" y="836612"/>
            <a:ext cx="4262617" cy="105257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23" name="Platshållare för text 22">
            <a:extLst>
              <a:ext uri="{FF2B5EF4-FFF2-40B4-BE49-F238E27FC236}">
                <a16:creationId xmlns:a16="http://schemas.microsoft.com/office/drawing/2014/main" id="{FAE689B1-F36C-71C2-F115-C9B65A0A00CE}"/>
              </a:ext>
            </a:extLst>
          </p:cNvPr>
          <p:cNvSpPr>
            <a:spLocks noGrp="1"/>
          </p:cNvSpPr>
          <p:nvPr>
            <p:ph type="body" sz="quarter" idx="21"/>
          </p:nvPr>
        </p:nvSpPr>
        <p:spPr>
          <a:xfrm>
            <a:off x="5519738" y="905624"/>
            <a:ext cx="4262437" cy="1052512"/>
          </a:xfrm>
        </p:spPr>
        <p:txBody>
          <a:bodyPr/>
          <a:lstStyle>
            <a:lvl1pPr marL="0" indent="0">
              <a:lnSpc>
                <a:spcPts val="3840"/>
              </a:lnSpc>
              <a:spcBef>
                <a:spcPts val="0"/>
              </a:spcBef>
              <a:spcAft>
                <a:spcPts val="0"/>
              </a:spcAft>
              <a:buNone/>
              <a:defRPr sz="3200" baseline="0">
                <a:solidFill>
                  <a:schemeClr val="tx1"/>
                </a:solidFill>
              </a:defRPr>
            </a:lvl1pPr>
          </a:lstStyle>
          <a:p>
            <a:pPr lvl="0"/>
            <a:r>
              <a:rPr lang="en-GB" noProof="0"/>
              <a:t>Klicka här för att ändra format på bakgrundstexten</a:t>
            </a:r>
          </a:p>
        </p:txBody>
      </p:sp>
    </p:spTree>
    <p:extLst>
      <p:ext uri="{BB962C8B-B14F-4D97-AF65-F5344CB8AC3E}">
        <p14:creationId xmlns:p14="http://schemas.microsoft.com/office/powerpoint/2010/main" val="25938142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guide id="8" orient="horz" pos="5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14/02/2025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2973266"/>
          </a:xfrm>
        </p:spPr>
        <p:txBody>
          <a:bodyPr/>
          <a:lstStyle/>
          <a:p>
            <a:r>
              <a:rPr lang="en-GB" noProof="0"/>
              <a:t>Klicka på ikonen för att lägga till en bild</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2989262"/>
          </a:xfrm>
        </p:spPr>
        <p:txBody>
          <a:bodyPr/>
          <a:lstStyle/>
          <a:p>
            <a:r>
              <a:rPr lang="en-GB" noProof="0"/>
              <a:t>Klicka på ikonen för att lägga till en bild</a:t>
            </a:r>
          </a:p>
        </p:txBody>
      </p:sp>
      <p:sp>
        <p:nvSpPr>
          <p:cNvPr id="15" name="Platshållare för text 14">
            <a:extLst>
              <a:ext uri="{FF2B5EF4-FFF2-40B4-BE49-F238E27FC236}">
                <a16:creationId xmlns:a16="http://schemas.microsoft.com/office/drawing/2014/main" id="{7EA82616-DB96-A57E-04F3-E904D69359DD}"/>
              </a:ext>
            </a:extLst>
          </p:cNvPr>
          <p:cNvSpPr>
            <a:spLocks noGrp="1"/>
          </p:cNvSpPr>
          <p:nvPr>
            <p:ph type="body" sz="quarter" idx="19"/>
          </p:nvPr>
        </p:nvSpPr>
        <p:spPr>
          <a:xfrm>
            <a:off x="947738" y="5192713"/>
            <a:ext cx="4572000"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6" name="Platshållare för text 14">
            <a:extLst>
              <a:ext uri="{FF2B5EF4-FFF2-40B4-BE49-F238E27FC236}">
                <a16:creationId xmlns:a16="http://schemas.microsoft.com/office/drawing/2014/main" id="{09876A58-6661-933D-30BB-FCB61348535C}"/>
              </a:ext>
            </a:extLst>
          </p:cNvPr>
          <p:cNvSpPr>
            <a:spLocks noGrp="1"/>
          </p:cNvSpPr>
          <p:nvPr>
            <p:ph type="body" sz="quarter" idx="20"/>
          </p:nvPr>
        </p:nvSpPr>
        <p:spPr>
          <a:xfrm>
            <a:off x="6089081" y="5192713"/>
            <a:ext cx="4572000"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9888177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14/02/2025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3753150"/>
          </a:xfrm>
        </p:spPr>
        <p:txBody>
          <a:bodyPr/>
          <a:lstStyle/>
          <a:p>
            <a:r>
              <a:rPr lang="en-GB" noProof="0"/>
              <a:t>Klicka på ikonen för att lägga till en bild</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3764262"/>
          </a:xfrm>
        </p:spPr>
        <p:txBody>
          <a:bodyPr/>
          <a:lstStyle/>
          <a:p>
            <a:r>
              <a:rPr lang="en-GB" noProof="0"/>
              <a:t>Klicka på ikonen för att lägga till en bild</a:t>
            </a:r>
          </a:p>
        </p:txBody>
      </p:sp>
    </p:spTree>
    <p:extLst>
      <p:ext uri="{BB962C8B-B14F-4D97-AF65-F5344CB8AC3E}">
        <p14:creationId xmlns:p14="http://schemas.microsoft.com/office/powerpoint/2010/main" val="29428853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14/02/2025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2024063"/>
            <a:ext cx="2822004" cy="3764262"/>
          </a:xfrm>
        </p:spPr>
        <p:txBody>
          <a:bodyPr/>
          <a:lstStyle/>
          <a:p>
            <a:r>
              <a:rPr lang="en-GB" noProof="0"/>
              <a:t>Klicka på ikonen för att lägga till en bild</a:t>
            </a:r>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2024063"/>
            <a:ext cx="2822004" cy="3764262"/>
          </a:xfrm>
        </p:spPr>
        <p:txBody>
          <a:bodyPr/>
          <a:lstStyle/>
          <a:p>
            <a:r>
              <a:rPr lang="en-GB" noProof="0"/>
              <a:t>Klicka på ikonen för att lägga till en bild</a:t>
            </a:r>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2024063"/>
            <a:ext cx="2822004" cy="3764262"/>
          </a:xfrm>
        </p:spPr>
        <p:txBody>
          <a:bodyPr/>
          <a:lstStyle/>
          <a:p>
            <a:r>
              <a:rPr lang="en-GB" noProof="0"/>
              <a:t>Klicka på ikonen för att lägga till en bild</a:t>
            </a:r>
          </a:p>
        </p:txBody>
      </p:sp>
    </p:spTree>
    <p:extLst>
      <p:ext uri="{BB962C8B-B14F-4D97-AF65-F5344CB8AC3E}">
        <p14:creationId xmlns:p14="http://schemas.microsoft.com/office/powerpoint/2010/main" val="24326075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14/02/2025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1687633"/>
            <a:ext cx="2822004" cy="3325692"/>
          </a:xfrm>
        </p:spPr>
        <p:txBody>
          <a:bodyPr/>
          <a:lstStyle/>
          <a:p>
            <a:r>
              <a:rPr lang="en-GB" noProof="0"/>
              <a:t>Klicka på ikonen för att lägga till en bild</a:t>
            </a:r>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1687633"/>
            <a:ext cx="2822004" cy="3325692"/>
          </a:xfrm>
        </p:spPr>
        <p:txBody>
          <a:bodyPr/>
          <a:lstStyle/>
          <a:p>
            <a:r>
              <a:rPr lang="en-GB" noProof="0"/>
              <a:t>Klicka på ikonen för att lägga till en bild</a:t>
            </a:r>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1687633"/>
            <a:ext cx="2822004" cy="3325692"/>
          </a:xfrm>
        </p:spPr>
        <p:txBody>
          <a:bodyPr/>
          <a:lstStyle/>
          <a:p>
            <a:r>
              <a:rPr lang="en-GB" noProof="0"/>
              <a:t>Klicka på ikonen för att lägga till en bild</a:t>
            </a:r>
          </a:p>
        </p:txBody>
      </p:sp>
      <p:sp>
        <p:nvSpPr>
          <p:cNvPr id="2" name="Platshållare för text 14">
            <a:extLst>
              <a:ext uri="{FF2B5EF4-FFF2-40B4-BE49-F238E27FC236}">
                <a16:creationId xmlns:a16="http://schemas.microsoft.com/office/drawing/2014/main" id="{590AE671-F2B6-FABF-A578-926E5EABFF30}"/>
              </a:ext>
            </a:extLst>
          </p:cNvPr>
          <p:cNvSpPr>
            <a:spLocks noGrp="1"/>
          </p:cNvSpPr>
          <p:nvPr>
            <p:ph type="body" sz="quarter" idx="21"/>
          </p:nvPr>
        </p:nvSpPr>
        <p:spPr>
          <a:xfrm>
            <a:off x="947738"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7" name="Platshållare för text 14">
            <a:extLst>
              <a:ext uri="{FF2B5EF4-FFF2-40B4-BE49-F238E27FC236}">
                <a16:creationId xmlns:a16="http://schemas.microsoft.com/office/drawing/2014/main" id="{66BB79A9-07F3-3923-86C2-83C52FDEA60B}"/>
              </a:ext>
            </a:extLst>
          </p:cNvPr>
          <p:cNvSpPr>
            <a:spLocks noGrp="1"/>
          </p:cNvSpPr>
          <p:nvPr>
            <p:ph type="body" sz="quarter" idx="22"/>
          </p:nvPr>
        </p:nvSpPr>
        <p:spPr>
          <a:xfrm>
            <a:off x="4096379"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8" name="Platshållare för text 14">
            <a:extLst>
              <a:ext uri="{FF2B5EF4-FFF2-40B4-BE49-F238E27FC236}">
                <a16:creationId xmlns:a16="http://schemas.microsoft.com/office/drawing/2014/main" id="{3BC5D95A-77B0-95FD-F967-BDB03FDE710D}"/>
              </a:ext>
            </a:extLst>
          </p:cNvPr>
          <p:cNvSpPr>
            <a:spLocks noGrp="1"/>
          </p:cNvSpPr>
          <p:nvPr>
            <p:ph type="body" sz="quarter" idx="23"/>
          </p:nvPr>
        </p:nvSpPr>
        <p:spPr>
          <a:xfrm>
            <a:off x="7245021"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1610526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Logo">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BEAE4BB-8616-AD66-D017-A34248E7376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9006" y="1272750"/>
            <a:ext cx="4556257" cy="4331726"/>
          </a:xfrm>
          <a:prstGeom prst="rect">
            <a:avLst/>
          </a:prstGeom>
        </p:spPr>
      </p:pic>
    </p:spTree>
    <p:extLst>
      <p:ext uri="{BB962C8B-B14F-4D97-AF65-F5344CB8AC3E}">
        <p14:creationId xmlns:p14="http://schemas.microsoft.com/office/powerpoint/2010/main" val="3344959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rgbClr val="BFBFBF"/>
        </a:solidFill>
        <a:effectLst/>
      </p:bgPr>
    </p:bg>
    <p:spTree>
      <p:nvGrpSpPr>
        <p:cNvPr id="1" name=""/>
        <p:cNvGrpSpPr/>
        <p:nvPr/>
      </p:nvGrpSpPr>
      <p:grpSpPr>
        <a:xfrm>
          <a:off x="0" y="0"/>
          <a:ext cx="0" cy="0"/>
          <a:chOff x="0" y="0"/>
          <a:chExt cx="0" cy="0"/>
        </a:xfrm>
      </p:grpSpPr>
      <p:sp>
        <p:nvSpPr>
          <p:cNvPr id="5" name="Rubrik 1">
            <a:extLst>
              <a:ext uri="{FF2B5EF4-FFF2-40B4-BE49-F238E27FC236}">
                <a16:creationId xmlns:a16="http://schemas.microsoft.com/office/drawing/2014/main" id="{B8C1BEF0-CC6B-5D80-AC3F-DCD9982497A0}"/>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en-GB" noProof="0"/>
              <a:t>Presentation title</a:t>
            </a:r>
          </a:p>
        </p:txBody>
      </p:sp>
      <p:sp>
        <p:nvSpPr>
          <p:cNvPr id="6" name="Underrubrik 2">
            <a:extLst>
              <a:ext uri="{FF2B5EF4-FFF2-40B4-BE49-F238E27FC236}">
                <a16:creationId xmlns:a16="http://schemas.microsoft.com/office/drawing/2014/main" id="{C3841BD3-5439-F0D1-9827-775AB47EAB5C}"/>
              </a:ext>
            </a:extLst>
          </p:cNvPr>
          <p:cNvSpPr>
            <a:spLocks noGrp="1"/>
          </p:cNvSpPr>
          <p:nvPr>
            <p:ph type="subTitle" idx="1" hasCustomPrompt="1"/>
          </p:nvPr>
        </p:nvSpPr>
        <p:spPr>
          <a:xfrm>
            <a:off x="2132013" y="5388994"/>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Subtitle here</a:t>
            </a:r>
          </a:p>
        </p:txBody>
      </p:sp>
      <p:pic>
        <p:nvPicPr>
          <p:cNvPr id="3" name="Bildobjekt 2">
            <a:extLst>
              <a:ext uri="{FF2B5EF4-FFF2-40B4-BE49-F238E27FC236}">
                <a16:creationId xmlns:a16="http://schemas.microsoft.com/office/drawing/2014/main" id="{770144CE-F533-5220-A14A-4B8EE3684C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5244" y="1007044"/>
            <a:ext cx="1739917" cy="1654175"/>
          </a:xfrm>
          <a:prstGeom prst="rect">
            <a:avLst/>
          </a:prstGeom>
        </p:spPr>
      </p:pic>
    </p:spTree>
    <p:extLst>
      <p:ext uri="{BB962C8B-B14F-4D97-AF65-F5344CB8AC3E}">
        <p14:creationId xmlns:p14="http://schemas.microsoft.com/office/powerpoint/2010/main" val="9105864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00ADBFD3-494F-0006-CF49-3526BB979BEE}"/>
              </a:ext>
            </a:extLst>
          </p:cNvPr>
          <p:cNvSpPr>
            <a:spLocks noGrp="1"/>
          </p:cNvSpPr>
          <p:nvPr>
            <p:ph type="dt" sz="half" idx="10"/>
          </p:nvPr>
        </p:nvSpPr>
        <p:spPr/>
        <p:txBody>
          <a:bodyPr/>
          <a:lstStyle/>
          <a:p>
            <a:fld id="{888E4D63-BE2C-4D4B-BBD2-256262659A9F}" type="datetime1">
              <a:rPr lang="en-GB" noProof="0" smtClean="0"/>
              <a:pPr/>
              <a:t>14/02/2025</a:t>
            </a:fld>
            <a:endParaRPr lang="en-GB" noProof="0"/>
          </a:p>
        </p:txBody>
      </p:sp>
      <p:sp>
        <p:nvSpPr>
          <p:cNvPr id="4" name="Platshållare för sidfot 3">
            <a:extLst>
              <a:ext uri="{FF2B5EF4-FFF2-40B4-BE49-F238E27FC236}">
                <a16:creationId xmlns:a16="http://schemas.microsoft.com/office/drawing/2014/main" id="{E609E1BD-AA5D-00B1-E039-47660A7F4059}"/>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4A18E1F-D479-AB8E-0971-6711BBC8DC2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7A283842-21B2-F132-5C80-A0C11430002D}"/>
              </a:ext>
            </a:extLst>
          </p:cNvPr>
          <p:cNvSpPr>
            <a:spLocks noGrp="1"/>
          </p:cNvSpPr>
          <p:nvPr>
            <p:ph type="title"/>
          </p:nvPr>
        </p:nvSpPr>
        <p:spPr>
          <a:xfrm>
            <a:off x="947738" y="836613"/>
            <a:ext cx="9472971" cy="716142"/>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8" name="Platshållare för innehåll 7">
            <a:extLst>
              <a:ext uri="{FF2B5EF4-FFF2-40B4-BE49-F238E27FC236}">
                <a16:creationId xmlns:a16="http://schemas.microsoft.com/office/drawing/2014/main" id="{49F71313-69F3-3473-0FB7-308AC801C51B}"/>
              </a:ext>
            </a:extLst>
          </p:cNvPr>
          <p:cNvSpPr>
            <a:spLocks noGrp="1"/>
          </p:cNvSpPr>
          <p:nvPr>
            <p:ph sz="quarter" idx="13"/>
          </p:nvPr>
        </p:nvSpPr>
        <p:spPr>
          <a:xfrm>
            <a:off x="947738" y="1776413"/>
            <a:ext cx="9472971" cy="4244974"/>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1668451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CC32F3E5-D4FB-6CAF-7271-81A8E70744CD}"/>
              </a:ext>
            </a:extLst>
          </p:cNvPr>
          <p:cNvSpPr>
            <a:spLocks noGrp="1"/>
          </p:cNvSpPr>
          <p:nvPr>
            <p:ph type="dt" sz="half" idx="10"/>
          </p:nvPr>
        </p:nvSpPr>
        <p:spPr/>
        <p:txBody>
          <a:bodyPr/>
          <a:lstStyle/>
          <a:p>
            <a:fld id="{888E4D63-BE2C-4D4B-BBD2-256262659A9F}" type="datetime1">
              <a:rPr lang="en-GB" noProof="0" smtClean="0"/>
              <a:pPr/>
              <a:t>14/02/2025</a:t>
            </a:fld>
            <a:endParaRPr lang="en-GB" noProof="0"/>
          </a:p>
        </p:txBody>
      </p:sp>
      <p:sp>
        <p:nvSpPr>
          <p:cNvPr id="4" name="Platshållare för sidfot 3">
            <a:extLst>
              <a:ext uri="{FF2B5EF4-FFF2-40B4-BE49-F238E27FC236}">
                <a16:creationId xmlns:a16="http://schemas.microsoft.com/office/drawing/2014/main" id="{6E6D920F-9B89-6CE6-44CC-CA866A2473CF}"/>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F1D8D47-4CF2-999B-CC89-CCC79A3C52B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8" name="Platshållare för bild 2">
            <a:extLst>
              <a:ext uri="{FF2B5EF4-FFF2-40B4-BE49-F238E27FC236}">
                <a16:creationId xmlns:a16="http://schemas.microsoft.com/office/drawing/2014/main" id="{82EBE0E1-BE11-020E-84EC-67233813B7CE}"/>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17" name="Platshållare för rubrik 1">
            <a:extLst>
              <a:ext uri="{FF2B5EF4-FFF2-40B4-BE49-F238E27FC236}">
                <a16:creationId xmlns:a16="http://schemas.microsoft.com/office/drawing/2014/main" id="{31F0A250-9FA8-F7E1-916A-3CC75EC2F36D}"/>
              </a:ext>
            </a:extLst>
          </p:cNvPr>
          <p:cNvSpPr>
            <a:spLocks noGrp="1"/>
          </p:cNvSpPr>
          <p:nvPr>
            <p:ph type="title"/>
          </p:nvPr>
        </p:nvSpPr>
        <p:spPr>
          <a:xfrm>
            <a:off x="6743700" y="836613"/>
            <a:ext cx="4114800" cy="145924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21" name="Platshållare för text 9">
            <a:extLst>
              <a:ext uri="{FF2B5EF4-FFF2-40B4-BE49-F238E27FC236}">
                <a16:creationId xmlns:a16="http://schemas.microsoft.com/office/drawing/2014/main" id="{B292B661-7CCD-4000-08D7-733BB70F4D9D}"/>
              </a:ext>
            </a:extLst>
          </p:cNvPr>
          <p:cNvSpPr>
            <a:spLocks noGrp="1"/>
          </p:cNvSpPr>
          <p:nvPr>
            <p:ph type="body" sz="quarter" idx="14"/>
          </p:nvPr>
        </p:nvSpPr>
        <p:spPr>
          <a:xfrm>
            <a:off x="6743700" y="2024063"/>
            <a:ext cx="4114800" cy="1910751"/>
          </a:xfrm>
        </p:spPr>
        <p:txBody>
          <a:bodyPr/>
          <a:lstStyle>
            <a:lvl1pPr marL="0" indent="0">
              <a:lnSpc>
                <a:spcPts val="2120"/>
              </a:lnSpc>
              <a:spcBef>
                <a:spcPts val="300"/>
              </a:spcBef>
              <a:buFontTx/>
              <a:buNone/>
              <a:defRPr sz="16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658302844"/>
      </p:ext>
    </p:extLst>
  </p:cSld>
  <p:clrMapOvr>
    <a:masterClrMapping/>
  </p:clrMapOvr>
  <p:extLst>
    <p:ext uri="{DCECCB84-F9BA-43D5-87BE-67443E8EF086}">
      <p15:sldGuideLst xmlns:p15="http://schemas.microsoft.com/office/powerpoint/2012/main">
        <p15:guide id="1" orient="horz" pos="1275">
          <p15:clr>
            <a:srgbClr val="FBAE40"/>
          </p15:clr>
        </p15:guide>
        <p15:guide id="2" pos="3840">
          <p15:clr>
            <a:srgbClr val="FBAE40"/>
          </p15:clr>
        </p15:guide>
        <p15:guide id="3" orient="horz" pos="527">
          <p15:clr>
            <a:srgbClr val="FBAE40"/>
          </p15:clr>
        </p15:guide>
        <p15:guide id="4" pos="4248">
          <p15:clr>
            <a:srgbClr val="FBAE40"/>
          </p15:clr>
        </p15:guide>
        <p15:guide id="5" pos="683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image ">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D40FDF65-DDD5-E90D-E5DB-B558EDECD8E0}"/>
              </a:ext>
            </a:extLst>
          </p:cNvPr>
          <p:cNvSpPr>
            <a:spLocks noGrp="1"/>
          </p:cNvSpPr>
          <p:nvPr>
            <p:ph type="dt" sz="half" idx="10"/>
          </p:nvPr>
        </p:nvSpPr>
        <p:spPr/>
        <p:txBody>
          <a:bodyPr/>
          <a:lstStyle/>
          <a:p>
            <a:fld id="{888E4D63-BE2C-4D4B-BBD2-256262659A9F}" type="datetime1">
              <a:rPr lang="en-GB" noProof="0" smtClean="0"/>
              <a:pPr/>
              <a:t>14/02/2025</a:t>
            </a:fld>
            <a:endParaRPr lang="en-GB" noProof="0"/>
          </a:p>
        </p:txBody>
      </p:sp>
      <p:sp>
        <p:nvSpPr>
          <p:cNvPr id="4" name="Platshållare för sidfot 3">
            <a:extLst>
              <a:ext uri="{FF2B5EF4-FFF2-40B4-BE49-F238E27FC236}">
                <a16:creationId xmlns:a16="http://schemas.microsoft.com/office/drawing/2014/main" id="{8BC36520-22BB-EFA2-853F-F3E7342A23D2}"/>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A6DF841-EA31-7BF4-9684-209279B6DCF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bild 2">
            <a:extLst>
              <a:ext uri="{FF2B5EF4-FFF2-40B4-BE49-F238E27FC236}">
                <a16:creationId xmlns:a16="http://schemas.microsoft.com/office/drawing/2014/main" id="{3038389D-D197-86D6-9D3E-5A61199E6874}"/>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7" name="Platshållare för rubrik 1">
            <a:extLst>
              <a:ext uri="{FF2B5EF4-FFF2-40B4-BE49-F238E27FC236}">
                <a16:creationId xmlns:a16="http://schemas.microsoft.com/office/drawing/2014/main" id="{72E0C1A0-A9BD-243C-0ED6-127A99F43D70}"/>
              </a:ext>
            </a:extLst>
          </p:cNvPr>
          <p:cNvSpPr>
            <a:spLocks noGrp="1"/>
          </p:cNvSpPr>
          <p:nvPr>
            <p:ph type="title"/>
          </p:nvPr>
        </p:nvSpPr>
        <p:spPr>
          <a:xfrm>
            <a:off x="6743700" y="1844674"/>
            <a:ext cx="4114800" cy="145924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8" name="Platshållare för text 9">
            <a:extLst>
              <a:ext uri="{FF2B5EF4-FFF2-40B4-BE49-F238E27FC236}">
                <a16:creationId xmlns:a16="http://schemas.microsoft.com/office/drawing/2014/main" id="{6A8C23D9-7BD3-7E9D-6E90-B458B8D27045}"/>
              </a:ext>
            </a:extLst>
          </p:cNvPr>
          <p:cNvSpPr>
            <a:spLocks noGrp="1"/>
          </p:cNvSpPr>
          <p:nvPr>
            <p:ph type="body" sz="quarter" idx="14"/>
          </p:nvPr>
        </p:nvSpPr>
        <p:spPr>
          <a:xfrm>
            <a:off x="6743700" y="3429000"/>
            <a:ext cx="4114800" cy="1910751"/>
          </a:xfrm>
        </p:spPr>
        <p:txBody>
          <a:bodyPr/>
          <a:lstStyle>
            <a:lvl1pPr marL="0" indent="0">
              <a:lnSpc>
                <a:spcPts val="2360"/>
              </a:lnSpc>
              <a:spcBef>
                <a:spcPts val="0"/>
              </a:spcBef>
              <a:buFontTx/>
              <a:buNone/>
              <a:defRPr sz="18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7672001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86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CC32F3E5-D4FB-6CAF-7271-81A8E70744CD}"/>
              </a:ext>
            </a:extLst>
          </p:cNvPr>
          <p:cNvSpPr>
            <a:spLocks noGrp="1"/>
          </p:cNvSpPr>
          <p:nvPr>
            <p:ph type="dt" sz="half" idx="10"/>
          </p:nvPr>
        </p:nvSpPr>
        <p:spPr/>
        <p:txBody>
          <a:bodyPr/>
          <a:lstStyle/>
          <a:p>
            <a:fld id="{888E4D63-BE2C-4D4B-BBD2-256262659A9F}" type="datetime1">
              <a:rPr lang="en-GB" noProof="0" smtClean="0"/>
              <a:pPr/>
              <a:t>14/02/2025</a:t>
            </a:fld>
            <a:endParaRPr lang="en-GB" noProof="0"/>
          </a:p>
        </p:txBody>
      </p:sp>
      <p:sp>
        <p:nvSpPr>
          <p:cNvPr id="4" name="Platshållare för sidfot 3">
            <a:extLst>
              <a:ext uri="{FF2B5EF4-FFF2-40B4-BE49-F238E27FC236}">
                <a16:creationId xmlns:a16="http://schemas.microsoft.com/office/drawing/2014/main" id="{6E6D920F-9B89-6CE6-44CC-CA866A2473CF}"/>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F1D8D47-4CF2-999B-CC89-CCC79A3C52B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8" name="Platshållare för bild 2">
            <a:extLst>
              <a:ext uri="{FF2B5EF4-FFF2-40B4-BE49-F238E27FC236}">
                <a16:creationId xmlns:a16="http://schemas.microsoft.com/office/drawing/2014/main" id="{82EBE0E1-BE11-020E-84EC-67233813B7CE}"/>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17" name="Platshållare för rubrik 1">
            <a:extLst>
              <a:ext uri="{FF2B5EF4-FFF2-40B4-BE49-F238E27FC236}">
                <a16:creationId xmlns:a16="http://schemas.microsoft.com/office/drawing/2014/main" id="{31F0A250-9FA8-F7E1-916A-3CC75EC2F36D}"/>
              </a:ext>
            </a:extLst>
          </p:cNvPr>
          <p:cNvSpPr>
            <a:spLocks noGrp="1"/>
          </p:cNvSpPr>
          <p:nvPr>
            <p:ph type="title"/>
          </p:nvPr>
        </p:nvSpPr>
        <p:spPr>
          <a:xfrm>
            <a:off x="6743700" y="836613"/>
            <a:ext cx="4114800" cy="1459243"/>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21" name="Platshållare för text 9">
            <a:extLst>
              <a:ext uri="{FF2B5EF4-FFF2-40B4-BE49-F238E27FC236}">
                <a16:creationId xmlns:a16="http://schemas.microsoft.com/office/drawing/2014/main" id="{B292B661-7CCD-4000-08D7-733BB70F4D9D}"/>
              </a:ext>
            </a:extLst>
          </p:cNvPr>
          <p:cNvSpPr>
            <a:spLocks noGrp="1"/>
          </p:cNvSpPr>
          <p:nvPr>
            <p:ph type="body" sz="quarter" idx="14"/>
          </p:nvPr>
        </p:nvSpPr>
        <p:spPr>
          <a:xfrm>
            <a:off x="6743700" y="2024063"/>
            <a:ext cx="4114800" cy="1910751"/>
          </a:xfrm>
        </p:spPr>
        <p:txBody>
          <a:bodyPr/>
          <a:lstStyle>
            <a:lvl1pPr marL="0" indent="0">
              <a:lnSpc>
                <a:spcPts val="2120"/>
              </a:lnSpc>
              <a:spcBef>
                <a:spcPts val="300"/>
              </a:spcBef>
              <a:buFontTx/>
              <a:buNone/>
              <a:defRPr sz="16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12190791"/>
      </p:ext>
    </p:extLst>
  </p:cSld>
  <p:clrMapOvr>
    <a:masterClrMapping/>
  </p:clrMapOvr>
  <p:extLst>
    <p:ext uri="{DCECCB84-F9BA-43D5-87BE-67443E8EF086}">
      <p15:sldGuideLst xmlns:p15="http://schemas.microsoft.com/office/powerpoint/2012/main">
        <p15:guide id="1" orient="horz" pos="1275">
          <p15:clr>
            <a:srgbClr val="FBAE40"/>
          </p15:clr>
        </p15:guide>
        <p15:guide id="2" pos="3840">
          <p15:clr>
            <a:srgbClr val="FBAE40"/>
          </p15:clr>
        </p15:guide>
        <p15:guide id="3" orient="horz" pos="527">
          <p15:clr>
            <a:srgbClr val="FBAE40"/>
          </p15:clr>
        </p15:guide>
        <p15:guide id="4" pos="4248">
          <p15:clr>
            <a:srgbClr val="FBAE40"/>
          </p15:clr>
        </p15:guide>
        <p15:guide id="5" pos="68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83462A3D-BC6E-33F6-D482-0EDC48C6DC9E}"/>
              </a:ext>
            </a:extLst>
          </p:cNvPr>
          <p:cNvSpPr>
            <a:spLocks noGrp="1"/>
          </p:cNvSpPr>
          <p:nvPr>
            <p:ph type="dt" sz="half" idx="10"/>
          </p:nvPr>
        </p:nvSpPr>
        <p:spPr/>
        <p:txBody>
          <a:bodyPr/>
          <a:lstStyle/>
          <a:p>
            <a:fld id="{888E4D63-BE2C-4D4B-BBD2-256262659A9F}" type="datetime1">
              <a:rPr lang="en-GB" noProof="0" smtClean="0"/>
              <a:pPr/>
              <a:t>14/02/2025</a:t>
            </a:fld>
            <a:endParaRPr lang="en-GB" noProof="0"/>
          </a:p>
        </p:txBody>
      </p:sp>
      <p:sp>
        <p:nvSpPr>
          <p:cNvPr id="4" name="Platshållare för sidfot 3">
            <a:extLst>
              <a:ext uri="{FF2B5EF4-FFF2-40B4-BE49-F238E27FC236}">
                <a16:creationId xmlns:a16="http://schemas.microsoft.com/office/drawing/2014/main" id="{CB664D28-D961-D1F2-AC74-C753E5DCB3D4}"/>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A6E489E-66C8-8766-0520-C9DA822D5EAB}"/>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12" name="Platshållare för rubrik 1">
            <a:extLst>
              <a:ext uri="{FF2B5EF4-FFF2-40B4-BE49-F238E27FC236}">
                <a16:creationId xmlns:a16="http://schemas.microsoft.com/office/drawing/2014/main" id="{1DFB9773-1D7F-F3B3-C706-28A8C2D92E34}"/>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4" name="Platshållare för innehåll 13">
            <a:extLst>
              <a:ext uri="{FF2B5EF4-FFF2-40B4-BE49-F238E27FC236}">
                <a16:creationId xmlns:a16="http://schemas.microsoft.com/office/drawing/2014/main" id="{67484F84-26D1-126E-3D9A-EE9938F14D35}"/>
              </a:ext>
            </a:extLst>
          </p:cNvPr>
          <p:cNvSpPr>
            <a:spLocks noGrp="1"/>
          </p:cNvSpPr>
          <p:nvPr>
            <p:ph sz="quarter" idx="15"/>
          </p:nvPr>
        </p:nvSpPr>
        <p:spPr>
          <a:xfrm>
            <a:off x="947738" y="2528888"/>
            <a:ext cx="4559300" cy="2577950"/>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5" name="Platshållare för innehåll 13">
            <a:extLst>
              <a:ext uri="{FF2B5EF4-FFF2-40B4-BE49-F238E27FC236}">
                <a16:creationId xmlns:a16="http://schemas.microsoft.com/office/drawing/2014/main" id="{BF275934-BA93-B26D-2430-57E339605908}"/>
              </a:ext>
            </a:extLst>
          </p:cNvPr>
          <p:cNvSpPr>
            <a:spLocks noGrp="1"/>
          </p:cNvSpPr>
          <p:nvPr>
            <p:ph sz="quarter" idx="16"/>
          </p:nvPr>
        </p:nvSpPr>
        <p:spPr>
          <a:xfrm>
            <a:off x="6089081" y="2528888"/>
            <a:ext cx="4559300" cy="2577950"/>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31455546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orient="horz" pos="527">
          <p15:clr>
            <a:srgbClr val="FBAE40"/>
          </p15:clr>
        </p15:guide>
        <p15:guide id="5" orient="horz" pos="159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14/02/2025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7" name="Platshållare för innehåll 6">
            <a:extLst>
              <a:ext uri="{FF2B5EF4-FFF2-40B4-BE49-F238E27FC236}">
                <a16:creationId xmlns:a16="http://schemas.microsoft.com/office/drawing/2014/main" id="{BA1374A7-E0B7-54FC-E679-6FEEF0E72FA1}"/>
              </a:ext>
            </a:extLst>
          </p:cNvPr>
          <p:cNvSpPr>
            <a:spLocks noGrp="1"/>
          </p:cNvSpPr>
          <p:nvPr>
            <p:ph sz="quarter" idx="19"/>
          </p:nvPr>
        </p:nvSpPr>
        <p:spPr>
          <a:xfrm>
            <a:off x="947738" y="2024063"/>
            <a:ext cx="4262617" cy="37639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9" name="Platshållare för innehåll 6">
            <a:extLst>
              <a:ext uri="{FF2B5EF4-FFF2-40B4-BE49-F238E27FC236}">
                <a16:creationId xmlns:a16="http://schemas.microsoft.com/office/drawing/2014/main" id="{B41E123B-B2EB-E3F8-6438-FA8E1D383E07}"/>
              </a:ext>
            </a:extLst>
          </p:cNvPr>
          <p:cNvSpPr>
            <a:spLocks noGrp="1"/>
          </p:cNvSpPr>
          <p:nvPr>
            <p:ph sz="quarter" idx="20"/>
          </p:nvPr>
        </p:nvSpPr>
        <p:spPr>
          <a:xfrm>
            <a:off x="5519738" y="2024063"/>
            <a:ext cx="4262617" cy="37639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2" name="Platshållare för rubrik 1">
            <a:extLst>
              <a:ext uri="{FF2B5EF4-FFF2-40B4-BE49-F238E27FC236}">
                <a16:creationId xmlns:a16="http://schemas.microsoft.com/office/drawing/2014/main" id="{939A7C66-E96C-ED31-2BDE-4005A0E8618E}"/>
              </a:ext>
            </a:extLst>
          </p:cNvPr>
          <p:cNvSpPr>
            <a:spLocks noGrp="1"/>
          </p:cNvSpPr>
          <p:nvPr>
            <p:ph type="title"/>
          </p:nvPr>
        </p:nvSpPr>
        <p:spPr>
          <a:xfrm>
            <a:off x="947738" y="836612"/>
            <a:ext cx="4262617" cy="105257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23" name="Platshållare för text 22">
            <a:extLst>
              <a:ext uri="{FF2B5EF4-FFF2-40B4-BE49-F238E27FC236}">
                <a16:creationId xmlns:a16="http://schemas.microsoft.com/office/drawing/2014/main" id="{FAE689B1-F36C-71C2-F115-C9B65A0A00CE}"/>
              </a:ext>
            </a:extLst>
          </p:cNvPr>
          <p:cNvSpPr>
            <a:spLocks noGrp="1"/>
          </p:cNvSpPr>
          <p:nvPr>
            <p:ph type="body" sz="quarter" idx="21"/>
          </p:nvPr>
        </p:nvSpPr>
        <p:spPr>
          <a:xfrm>
            <a:off x="5519738" y="905624"/>
            <a:ext cx="4262437" cy="1052512"/>
          </a:xfrm>
        </p:spPr>
        <p:txBody>
          <a:bodyPr/>
          <a:lstStyle>
            <a:lvl1pPr marL="0" indent="0">
              <a:lnSpc>
                <a:spcPts val="3840"/>
              </a:lnSpc>
              <a:spcBef>
                <a:spcPts val="0"/>
              </a:spcBef>
              <a:spcAft>
                <a:spcPts val="0"/>
              </a:spcAft>
              <a:buNone/>
              <a:defRPr sz="3200" baseline="0">
                <a:solidFill>
                  <a:schemeClr val="tx1"/>
                </a:solidFill>
              </a:defRPr>
            </a:lvl1pPr>
          </a:lstStyle>
          <a:p>
            <a:pPr lvl="0"/>
            <a:r>
              <a:rPr lang="en-GB" noProof="0"/>
              <a:t>Klicka här för att ändra format på bakgrundstexten</a:t>
            </a:r>
          </a:p>
        </p:txBody>
      </p:sp>
    </p:spTree>
    <p:extLst>
      <p:ext uri="{BB962C8B-B14F-4D97-AF65-F5344CB8AC3E}">
        <p14:creationId xmlns:p14="http://schemas.microsoft.com/office/powerpoint/2010/main" val="18489616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guide id="8" orient="horz" pos="5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14/02/2025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2973266"/>
          </a:xfrm>
        </p:spPr>
        <p:txBody>
          <a:bodyPr/>
          <a:lstStyle/>
          <a:p>
            <a:r>
              <a:rPr lang="en-GB" noProof="0"/>
              <a:t>Klicka på ikonen för att lägga till en bild</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2989262"/>
          </a:xfrm>
        </p:spPr>
        <p:txBody>
          <a:bodyPr/>
          <a:lstStyle/>
          <a:p>
            <a:r>
              <a:rPr lang="en-GB" noProof="0"/>
              <a:t>Klicka på ikonen för att lägga till en bild</a:t>
            </a:r>
          </a:p>
        </p:txBody>
      </p:sp>
      <p:sp>
        <p:nvSpPr>
          <p:cNvPr id="15" name="Platshållare för text 14">
            <a:extLst>
              <a:ext uri="{FF2B5EF4-FFF2-40B4-BE49-F238E27FC236}">
                <a16:creationId xmlns:a16="http://schemas.microsoft.com/office/drawing/2014/main" id="{7EA82616-DB96-A57E-04F3-E904D69359DD}"/>
              </a:ext>
            </a:extLst>
          </p:cNvPr>
          <p:cNvSpPr>
            <a:spLocks noGrp="1"/>
          </p:cNvSpPr>
          <p:nvPr>
            <p:ph type="body" sz="quarter" idx="19"/>
          </p:nvPr>
        </p:nvSpPr>
        <p:spPr>
          <a:xfrm>
            <a:off x="947738" y="5192713"/>
            <a:ext cx="4572000"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6" name="Platshållare för text 14">
            <a:extLst>
              <a:ext uri="{FF2B5EF4-FFF2-40B4-BE49-F238E27FC236}">
                <a16:creationId xmlns:a16="http://schemas.microsoft.com/office/drawing/2014/main" id="{09876A58-6661-933D-30BB-FCB61348535C}"/>
              </a:ext>
            </a:extLst>
          </p:cNvPr>
          <p:cNvSpPr>
            <a:spLocks noGrp="1"/>
          </p:cNvSpPr>
          <p:nvPr>
            <p:ph type="body" sz="quarter" idx="20"/>
          </p:nvPr>
        </p:nvSpPr>
        <p:spPr>
          <a:xfrm>
            <a:off x="6089081" y="5192713"/>
            <a:ext cx="4572000"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2040206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14/02/2025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3753150"/>
          </a:xfrm>
        </p:spPr>
        <p:txBody>
          <a:bodyPr/>
          <a:lstStyle/>
          <a:p>
            <a:r>
              <a:rPr lang="en-GB" noProof="0"/>
              <a:t>Klicka på ikonen för att lägga till en bild</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3764262"/>
          </a:xfrm>
        </p:spPr>
        <p:txBody>
          <a:bodyPr/>
          <a:lstStyle/>
          <a:p>
            <a:r>
              <a:rPr lang="en-GB" noProof="0"/>
              <a:t>Klicka på ikonen för att lägga till en bild</a:t>
            </a:r>
          </a:p>
        </p:txBody>
      </p:sp>
    </p:spTree>
    <p:extLst>
      <p:ext uri="{BB962C8B-B14F-4D97-AF65-F5344CB8AC3E}">
        <p14:creationId xmlns:p14="http://schemas.microsoft.com/office/powerpoint/2010/main" val="13184724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14/02/2025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2024063"/>
            <a:ext cx="2822004" cy="3764262"/>
          </a:xfrm>
        </p:spPr>
        <p:txBody>
          <a:bodyPr/>
          <a:lstStyle/>
          <a:p>
            <a:r>
              <a:rPr lang="en-GB" noProof="0"/>
              <a:t>Klicka på ikonen för att lägga till en bild</a:t>
            </a:r>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2024063"/>
            <a:ext cx="2822004" cy="3764262"/>
          </a:xfrm>
        </p:spPr>
        <p:txBody>
          <a:bodyPr/>
          <a:lstStyle/>
          <a:p>
            <a:r>
              <a:rPr lang="en-GB" noProof="0"/>
              <a:t>Klicka på ikonen för att lägga till en bild</a:t>
            </a:r>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2024063"/>
            <a:ext cx="2822004" cy="3764262"/>
          </a:xfrm>
        </p:spPr>
        <p:txBody>
          <a:bodyPr/>
          <a:lstStyle/>
          <a:p>
            <a:r>
              <a:rPr lang="en-GB" noProof="0"/>
              <a:t>Klicka på ikonen för att lägga till en bild</a:t>
            </a:r>
          </a:p>
        </p:txBody>
      </p:sp>
    </p:spTree>
    <p:extLst>
      <p:ext uri="{BB962C8B-B14F-4D97-AF65-F5344CB8AC3E}">
        <p14:creationId xmlns:p14="http://schemas.microsoft.com/office/powerpoint/2010/main" val="29624585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14/02/2025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1687633"/>
            <a:ext cx="2822004" cy="3325692"/>
          </a:xfrm>
        </p:spPr>
        <p:txBody>
          <a:bodyPr/>
          <a:lstStyle/>
          <a:p>
            <a:r>
              <a:rPr lang="en-GB" noProof="0"/>
              <a:t>Klicka på ikonen för att lägga till en bild</a:t>
            </a:r>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1687633"/>
            <a:ext cx="2822004" cy="3325692"/>
          </a:xfrm>
        </p:spPr>
        <p:txBody>
          <a:bodyPr/>
          <a:lstStyle/>
          <a:p>
            <a:r>
              <a:rPr lang="en-GB" noProof="0"/>
              <a:t>Klicka på ikonen för att lägga till en bild</a:t>
            </a:r>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1687633"/>
            <a:ext cx="2822004" cy="3325692"/>
          </a:xfrm>
        </p:spPr>
        <p:txBody>
          <a:bodyPr/>
          <a:lstStyle/>
          <a:p>
            <a:r>
              <a:rPr lang="en-GB" noProof="0"/>
              <a:t>Klicka på ikonen för att lägga till en bild</a:t>
            </a:r>
          </a:p>
        </p:txBody>
      </p:sp>
      <p:sp>
        <p:nvSpPr>
          <p:cNvPr id="2" name="Platshållare för text 14">
            <a:extLst>
              <a:ext uri="{FF2B5EF4-FFF2-40B4-BE49-F238E27FC236}">
                <a16:creationId xmlns:a16="http://schemas.microsoft.com/office/drawing/2014/main" id="{590AE671-F2B6-FABF-A578-926E5EABFF30}"/>
              </a:ext>
            </a:extLst>
          </p:cNvPr>
          <p:cNvSpPr>
            <a:spLocks noGrp="1"/>
          </p:cNvSpPr>
          <p:nvPr>
            <p:ph type="body" sz="quarter" idx="21"/>
          </p:nvPr>
        </p:nvSpPr>
        <p:spPr>
          <a:xfrm>
            <a:off x="947738"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7" name="Platshållare för text 14">
            <a:extLst>
              <a:ext uri="{FF2B5EF4-FFF2-40B4-BE49-F238E27FC236}">
                <a16:creationId xmlns:a16="http://schemas.microsoft.com/office/drawing/2014/main" id="{66BB79A9-07F3-3923-86C2-83C52FDEA60B}"/>
              </a:ext>
            </a:extLst>
          </p:cNvPr>
          <p:cNvSpPr>
            <a:spLocks noGrp="1"/>
          </p:cNvSpPr>
          <p:nvPr>
            <p:ph type="body" sz="quarter" idx="22"/>
          </p:nvPr>
        </p:nvSpPr>
        <p:spPr>
          <a:xfrm>
            <a:off x="4096379"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8" name="Platshållare för text 14">
            <a:extLst>
              <a:ext uri="{FF2B5EF4-FFF2-40B4-BE49-F238E27FC236}">
                <a16:creationId xmlns:a16="http://schemas.microsoft.com/office/drawing/2014/main" id="{3BC5D95A-77B0-95FD-F967-BDB03FDE710D}"/>
              </a:ext>
            </a:extLst>
          </p:cNvPr>
          <p:cNvSpPr>
            <a:spLocks noGrp="1"/>
          </p:cNvSpPr>
          <p:nvPr>
            <p:ph type="body" sz="quarter" idx="23"/>
          </p:nvPr>
        </p:nvSpPr>
        <p:spPr>
          <a:xfrm>
            <a:off x="7245021"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29849280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Logo">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BEAE4BB-8616-AD66-D017-A34248E7376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9006" y="1272750"/>
            <a:ext cx="4556257" cy="4331726"/>
          </a:xfrm>
          <a:prstGeom prst="rect">
            <a:avLst/>
          </a:prstGeom>
        </p:spPr>
      </p:pic>
    </p:spTree>
    <p:extLst>
      <p:ext uri="{BB962C8B-B14F-4D97-AF65-F5344CB8AC3E}">
        <p14:creationId xmlns:p14="http://schemas.microsoft.com/office/powerpoint/2010/main" val="335188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D40FDF65-DDD5-E90D-E5DB-B558EDECD8E0}"/>
              </a:ext>
            </a:extLst>
          </p:cNvPr>
          <p:cNvSpPr>
            <a:spLocks noGrp="1"/>
          </p:cNvSpPr>
          <p:nvPr>
            <p:ph type="dt" sz="half" idx="10"/>
          </p:nvPr>
        </p:nvSpPr>
        <p:spPr/>
        <p:txBody>
          <a:bodyPr/>
          <a:lstStyle/>
          <a:p>
            <a:fld id="{888E4D63-BE2C-4D4B-BBD2-256262659A9F}" type="datetime1">
              <a:rPr lang="en-GB" noProof="0" smtClean="0"/>
              <a:pPr/>
              <a:t>14/02/2025</a:t>
            </a:fld>
            <a:endParaRPr lang="en-GB" noProof="0"/>
          </a:p>
        </p:txBody>
      </p:sp>
      <p:sp>
        <p:nvSpPr>
          <p:cNvPr id="4" name="Platshållare för sidfot 3">
            <a:extLst>
              <a:ext uri="{FF2B5EF4-FFF2-40B4-BE49-F238E27FC236}">
                <a16:creationId xmlns:a16="http://schemas.microsoft.com/office/drawing/2014/main" id="{8BC36520-22BB-EFA2-853F-F3E7342A23D2}"/>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A6DF841-EA31-7BF4-9684-209279B6DCF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bild 2">
            <a:extLst>
              <a:ext uri="{FF2B5EF4-FFF2-40B4-BE49-F238E27FC236}">
                <a16:creationId xmlns:a16="http://schemas.microsoft.com/office/drawing/2014/main" id="{3038389D-D197-86D6-9D3E-5A61199E6874}"/>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7" name="Platshållare för rubrik 1">
            <a:extLst>
              <a:ext uri="{FF2B5EF4-FFF2-40B4-BE49-F238E27FC236}">
                <a16:creationId xmlns:a16="http://schemas.microsoft.com/office/drawing/2014/main" id="{72E0C1A0-A9BD-243C-0ED6-127A99F43D70}"/>
              </a:ext>
            </a:extLst>
          </p:cNvPr>
          <p:cNvSpPr>
            <a:spLocks noGrp="1"/>
          </p:cNvSpPr>
          <p:nvPr>
            <p:ph type="title"/>
          </p:nvPr>
        </p:nvSpPr>
        <p:spPr>
          <a:xfrm>
            <a:off x="6743700" y="1844674"/>
            <a:ext cx="4114800" cy="1459243"/>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8" name="Platshållare för text 9">
            <a:extLst>
              <a:ext uri="{FF2B5EF4-FFF2-40B4-BE49-F238E27FC236}">
                <a16:creationId xmlns:a16="http://schemas.microsoft.com/office/drawing/2014/main" id="{6A8C23D9-7BD3-7E9D-6E90-B458B8D27045}"/>
              </a:ext>
            </a:extLst>
          </p:cNvPr>
          <p:cNvSpPr>
            <a:spLocks noGrp="1"/>
          </p:cNvSpPr>
          <p:nvPr>
            <p:ph type="body" sz="quarter" idx="14"/>
          </p:nvPr>
        </p:nvSpPr>
        <p:spPr>
          <a:xfrm>
            <a:off x="6743700" y="3429000"/>
            <a:ext cx="4114800" cy="1910751"/>
          </a:xfrm>
        </p:spPr>
        <p:txBody>
          <a:bodyPr/>
          <a:lstStyle>
            <a:lvl1pPr marL="0" indent="0">
              <a:lnSpc>
                <a:spcPts val="2360"/>
              </a:lnSpc>
              <a:spcBef>
                <a:spcPts val="0"/>
              </a:spcBef>
              <a:buFontTx/>
              <a:buNone/>
              <a:defRPr sz="18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7590832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86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83462A3D-BC6E-33F6-D482-0EDC48C6DC9E}"/>
              </a:ext>
            </a:extLst>
          </p:cNvPr>
          <p:cNvSpPr>
            <a:spLocks noGrp="1"/>
          </p:cNvSpPr>
          <p:nvPr>
            <p:ph type="dt" sz="half" idx="10"/>
          </p:nvPr>
        </p:nvSpPr>
        <p:spPr/>
        <p:txBody>
          <a:bodyPr/>
          <a:lstStyle/>
          <a:p>
            <a:fld id="{888E4D63-BE2C-4D4B-BBD2-256262659A9F}" type="datetime1">
              <a:rPr lang="en-GB" noProof="0" smtClean="0"/>
              <a:pPr/>
              <a:t>14/02/2025</a:t>
            </a:fld>
            <a:endParaRPr lang="en-GB" noProof="0"/>
          </a:p>
        </p:txBody>
      </p:sp>
      <p:sp>
        <p:nvSpPr>
          <p:cNvPr id="4" name="Platshållare för sidfot 3">
            <a:extLst>
              <a:ext uri="{FF2B5EF4-FFF2-40B4-BE49-F238E27FC236}">
                <a16:creationId xmlns:a16="http://schemas.microsoft.com/office/drawing/2014/main" id="{CB664D28-D961-D1F2-AC74-C753E5DCB3D4}"/>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A6E489E-66C8-8766-0520-C9DA822D5EAB}"/>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12" name="Platshållare för rubrik 1">
            <a:extLst>
              <a:ext uri="{FF2B5EF4-FFF2-40B4-BE49-F238E27FC236}">
                <a16:creationId xmlns:a16="http://schemas.microsoft.com/office/drawing/2014/main" id="{1DFB9773-1D7F-F3B3-C706-28A8C2D92E34}"/>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14" name="Platshållare för innehåll 13">
            <a:extLst>
              <a:ext uri="{FF2B5EF4-FFF2-40B4-BE49-F238E27FC236}">
                <a16:creationId xmlns:a16="http://schemas.microsoft.com/office/drawing/2014/main" id="{67484F84-26D1-126E-3D9A-EE9938F14D35}"/>
              </a:ext>
            </a:extLst>
          </p:cNvPr>
          <p:cNvSpPr>
            <a:spLocks noGrp="1"/>
          </p:cNvSpPr>
          <p:nvPr>
            <p:ph sz="quarter" idx="15"/>
          </p:nvPr>
        </p:nvSpPr>
        <p:spPr>
          <a:xfrm>
            <a:off x="947738" y="2528888"/>
            <a:ext cx="4559300" cy="25779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Platshållare för innehåll 13">
            <a:extLst>
              <a:ext uri="{FF2B5EF4-FFF2-40B4-BE49-F238E27FC236}">
                <a16:creationId xmlns:a16="http://schemas.microsoft.com/office/drawing/2014/main" id="{BF275934-BA93-B26D-2430-57E339605908}"/>
              </a:ext>
            </a:extLst>
          </p:cNvPr>
          <p:cNvSpPr>
            <a:spLocks noGrp="1"/>
          </p:cNvSpPr>
          <p:nvPr>
            <p:ph sz="quarter" idx="16"/>
          </p:nvPr>
        </p:nvSpPr>
        <p:spPr>
          <a:xfrm>
            <a:off x="6089081" y="2528888"/>
            <a:ext cx="4559300" cy="25779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9134894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orient="horz" pos="527">
          <p15:clr>
            <a:srgbClr val="FBAE40"/>
          </p15:clr>
        </p15:guide>
        <p15:guide id="5" orient="horz" pos="159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14/02/2025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7" name="Platshållare för innehåll 6">
            <a:extLst>
              <a:ext uri="{FF2B5EF4-FFF2-40B4-BE49-F238E27FC236}">
                <a16:creationId xmlns:a16="http://schemas.microsoft.com/office/drawing/2014/main" id="{BA1374A7-E0B7-54FC-E679-6FEEF0E72FA1}"/>
              </a:ext>
            </a:extLst>
          </p:cNvPr>
          <p:cNvSpPr>
            <a:spLocks noGrp="1"/>
          </p:cNvSpPr>
          <p:nvPr>
            <p:ph sz="quarter" idx="19"/>
          </p:nvPr>
        </p:nvSpPr>
        <p:spPr>
          <a:xfrm>
            <a:off x="947738" y="2024063"/>
            <a:ext cx="4262617" cy="37639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Platshållare för innehåll 6">
            <a:extLst>
              <a:ext uri="{FF2B5EF4-FFF2-40B4-BE49-F238E27FC236}">
                <a16:creationId xmlns:a16="http://schemas.microsoft.com/office/drawing/2014/main" id="{B41E123B-B2EB-E3F8-6438-FA8E1D383E07}"/>
              </a:ext>
            </a:extLst>
          </p:cNvPr>
          <p:cNvSpPr>
            <a:spLocks noGrp="1"/>
          </p:cNvSpPr>
          <p:nvPr>
            <p:ph sz="quarter" idx="20"/>
          </p:nvPr>
        </p:nvSpPr>
        <p:spPr>
          <a:xfrm>
            <a:off x="5519738" y="2024063"/>
            <a:ext cx="4262617" cy="37639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2" name="Platshållare för rubrik 1">
            <a:extLst>
              <a:ext uri="{FF2B5EF4-FFF2-40B4-BE49-F238E27FC236}">
                <a16:creationId xmlns:a16="http://schemas.microsoft.com/office/drawing/2014/main" id="{939A7C66-E96C-ED31-2BDE-4005A0E8618E}"/>
              </a:ext>
            </a:extLst>
          </p:cNvPr>
          <p:cNvSpPr>
            <a:spLocks noGrp="1"/>
          </p:cNvSpPr>
          <p:nvPr>
            <p:ph type="title"/>
          </p:nvPr>
        </p:nvSpPr>
        <p:spPr>
          <a:xfrm>
            <a:off x="947738" y="836612"/>
            <a:ext cx="4262617" cy="1052573"/>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23" name="Platshållare för text 22">
            <a:extLst>
              <a:ext uri="{FF2B5EF4-FFF2-40B4-BE49-F238E27FC236}">
                <a16:creationId xmlns:a16="http://schemas.microsoft.com/office/drawing/2014/main" id="{FAE689B1-F36C-71C2-F115-C9B65A0A00CE}"/>
              </a:ext>
            </a:extLst>
          </p:cNvPr>
          <p:cNvSpPr>
            <a:spLocks noGrp="1"/>
          </p:cNvSpPr>
          <p:nvPr>
            <p:ph type="body" sz="quarter" idx="21"/>
          </p:nvPr>
        </p:nvSpPr>
        <p:spPr>
          <a:xfrm>
            <a:off x="5519738" y="905624"/>
            <a:ext cx="4262437" cy="1052512"/>
          </a:xfrm>
        </p:spPr>
        <p:txBody>
          <a:bodyPr/>
          <a:lstStyle>
            <a:lvl1pPr marL="0" indent="0">
              <a:lnSpc>
                <a:spcPts val="3840"/>
              </a:lnSpc>
              <a:spcBef>
                <a:spcPts val="0"/>
              </a:spcBef>
              <a:spcAft>
                <a:spcPts val="0"/>
              </a:spcAft>
              <a:buNone/>
              <a:defRPr sz="3200" baseline="0">
                <a:solidFill>
                  <a:schemeClr val="tx1"/>
                </a:solidFill>
              </a:defRPr>
            </a:lvl1pPr>
          </a:lstStyle>
          <a:p>
            <a:pPr lvl="0"/>
            <a:r>
              <a:rPr lang="en-US" noProof="0"/>
              <a:t>Click to edit Master text styles</a:t>
            </a:r>
          </a:p>
        </p:txBody>
      </p:sp>
    </p:spTree>
    <p:extLst>
      <p:ext uri="{BB962C8B-B14F-4D97-AF65-F5344CB8AC3E}">
        <p14:creationId xmlns:p14="http://schemas.microsoft.com/office/powerpoint/2010/main" val="2663736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guide id="8" orient="horz" pos="5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14/02/2025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2973266"/>
          </a:xfrm>
        </p:spPr>
        <p:txBody>
          <a:bodyPr/>
          <a:lstStyle/>
          <a:p>
            <a:r>
              <a:rPr lang="en-US" noProof="0"/>
              <a:t>Click icon to add picture</a:t>
            </a:r>
            <a:endParaRPr lang="en-GB" noProof="0"/>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2989262"/>
          </a:xfrm>
        </p:spPr>
        <p:txBody>
          <a:bodyPr/>
          <a:lstStyle/>
          <a:p>
            <a:r>
              <a:rPr lang="en-US" noProof="0"/>
              <a:t>Click icon to add picture</a:t>
            </a:r>
            <a:endParaRPr lang="en-GB" noProof="0"/>
          </a:p>
        </p:txBody>
      </p:sp>
      <p:sp>
        <p:nvSpPr>
          <p:cNvPr id="15" name="Platshållare för text 14">
            <a:extLst>
              <a:ext uri="{FF2B5EF4-FFF2-40B4-BE49-F238E27FC236}">
                <a16:creationId xmlns:a16="http://schemas.microsoft.com/office/drawing/2014/main" id="{7EA82616-DB96-A57E-04F3-E904D69359DD}"/>
              </a:ext>
            </a:extLst>
          </p:cNvPr>
          <p:cNvSpPr>
            <a:spLocks noGrp="1"/>
          </p:cNvSpPr>
          <p:nvPr>
            <p:ph type="body" sz="quarter" idx="19"/>
          </p:nvPr>
        </p:nvSpPr>
        <p:spPr>
          <a:xfrm>
            <a:off x="947738" y="5192713"/>
            <a:ext cx="4572000" cy="9064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tshållare för text 14">
            <a:extLst>
              <a:ext uri="{FF2B5EF4-FFF2-40B4-BE49-F238E27FC236}">
                <a16:creationId xmlns:a16="http://schemas.microsoft.com/office/drawing/2014/main" id="{09876A58-6661-933D-30BB-FCB61348535C}"/>
              </a:ext>
            </a:extLst>
          </p:cNvPr>
          <p:cNvSpPr>
            <a:spLocks noGrp="1"/>
          </p:cNvSpPr>
          <p:nvPr>
            <p:ph type="body" sz="quarter" idx="20"/>
          </p:nvPr>
        </p:nvSpPr>
        <p:spPr>
          <a:xfrm>
            <a:off x="6089081" y="5192713"/>
            <a:ext cx="4572000" cy="9064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17275221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14/02/2025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3753150"/>
          </a:xfrm>
        </p:spPr>
        <p:txBody>
          <a:bodyPr/>
          <a:lstStyle/>
          <a:p>
            <a:r>
              <a:rPr lang="en-US" noProof="0"/>
              <a:t>Click icon to add picture</a:t>
            </a:r>
            <a:endParaRPr lang="en-GB" noProof="0"/>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3764262"/>
          </a:xfrm>
        </p:spPr>
        <p:txBody>
          <a:bodyPr/>
          <a:lstStyle/>
          <a:p>
            <a:r>
              <a:rPr lang="en-US" noProof="0"/>
              <a:t>Click icon to add picture</a:t>
            </a:r>
            <a:endParaRPr lang="en-GB" noProof="0"/>
          </a:p>
        </p:txBody>
      </p:sp>
    </p:spTree>
    <p:extLst>
      <p:ext uri="{BB962C8B-B14F-4D97-AF65-F5344CB8AC3E}">
        <p14:creationId xmlns:p14="http://schemas.microsoft.com/office/powerpoint/2010/main" val="21318011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14/02/2025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2024063"/>
            <a:ext cx="2822004" cy="3764262"/>
          </a:xfrm>
        </p:spPr>
        <p:txBody>
          <a:bodyPr/>
          <a:lstStyle/>
          <a:p>
            <a:r>
              <a:rPr lang="en-US" noProof="0"/>
              <a:t>Click icon to add picture</a:t>
            </a:r>
            <a:endParaRPr lang="en-GB" noProof="0"/>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2024063"/>
            <a:ext cx="2822004" cy="3764262"/>
          </a:xfrm>
        </p:spPr>
        <p:txBody>
          <a:bodyPr/>
          <a:lstStyle/>
          <a:p>
            <a:r>
              <a:rPr lang="en-US" noProof="0"/>
              <a:t>Click icon to add picture</a:t>
            </a:r>
            <a:endParaRPr lang="en-GB" noProof="0"/>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2024063"/>
            <a:ext cx="2822004" cy="3764262"/>
          </a:xfrm>
        </p:spPr>
        <p:txBody>
          <a:bodyPr/>
          <a:lstStyle/>
          <a:p>
            <a:r>
              <a:rPr lang="en-US" noProof="0"/>
              <a:t>Click icon to add picture</a:t>
            </a:r>
            <a:endParaRPr lang="en-GB" noProof="0"/>
          </a:p>
        </p:txBody>
      </p:sp>
    </p:spTree>
    <p:extLst>
      <p:ext uri="{BB962C8B-B14F-4D97-AF65-F5344CB8AC3E}">
        <p14:creationId xmlns:p14="http://schemas.microsoft.com/office/powerpoint/2010/main" val="988021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09A81581-C5EB-CCB3-0B2C-C4573813B28E}"/>
              </a:ext>
            </a:extLst>
          </p:cNvPr>
          <p:cNvSpPr>
            <a:spLocks noGrp="1"/>
          </p:cNvSpPr>
          <p:nvPr>
            <p:ph type="title"/>
          </p:nvPr>
        </p:nvSpPr>
        <p:spPr>
          <a:xfrm>
            <a:off x="600075" y="1169520"/>
            <a:ext cx="10990263" cy="568412"/>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3" name="Platshållare för text 2">
            <a:extLst>
              <a:ext uri="{FF2B5EF4-FFF2-40B4-BE49-F238E27FC236}">
                <a16:creationId xmlns:a16="http://schemas.microsoft.com/office/drawing/2014/main" id="{79CF6E4A-7E25-7C38-5E61-0F057A6F15F8}"/>
              </a:ext>
            </a:extLst>
          </p:cNvPr>
          <p:cNvSpPr>
            <a:spLocks noGrp="1"/>
          </p:cNvSpPr>
          <p:nvPr>
            <p:ph type="body" idx="1"/>
          </p:nvPr>
        </p:nvSpPr>
        <p:spPr>
          <a:xfrm>
            <a:off x="600075" y="1795850"/>
            <a:ext cx="10990263" cy="4530302"/>
          </a:xfrm>
          <a:prstGeom prst="rect">
            <a:avLst/>
          </a:prstGeom>
        </p:spPr>
        <p:txBody>
          <a:bodyPr vert="horz" lIns="91440" tIns="45720" rIns="91440" bIns="45720" rtlCol="0">
            <a:noAutofit/>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4" name="Platshållare för datum 3">
            <a:extLst>
              <a:ext uri="{FF2B5EF4-FFF2-40B4-BE49-F238E27FC236}">
                <a16:creationId xmlns:a16="http://schemas.microsoft.com/office/drawing/2014/main" id="{B02802BE-5037-20C2-C69A-3687142E17FF}"/>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baseline="0">
                <a:solidFill>
                  <a:schemeClr val="accent2"/>
                </a:solidFill>
                <a:latin typeface="Work Sans" pitchFamily="2" charset="77"/>
              </a:defRPr>
            </a:lvl1pPr>
          </a:lstStyle>
          <a:p>
            <a:fld id="{888E4D63-BE2C-4D4B-BBD2-256262659A9F}" type="datetime1">
              <a:rPr lang="en-GB" noProof="0" smtClean="0"/>
              <a:pPr/>
              <a:t>14/02/2025</a:t>
            </a:fld>
            <a:endParaRPr lang="en-GB" noProof="0"/>
          </a:p>
        </p:txBody>
      </p:sp>
      <p:sp>
        <p:nvSpPr>
          <p:cNvPr id="5" name="Platshållare för sidfot 4">
            <a:extLst>
              <a:ext uri="{FF2B5EF4-FFF2-40B4-BE49-F238E27FC236}">
                <a16:creationId xmlns:a16="http://schemas.microsoft.com/office/drawing/2014/main" id="{8EB4FE33-ACB2-4359-61CD-3E894F726E20}"/>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baseline="0">
                <a:solidFill>
                  <a:schemeClr val="accent2"/>
                </a:solidFill>
                <a:latin typeface="Work Sans" pitchFamily="2" charset="77"/>
              </a:defRPr>
            </a:lvl1pPr>
          </a:lstStyle>
          <a:p>
            <a:r>
              <a:rPr lang="en-GB" noProof="0"/>
              <a:t>Presentation footer</a:t>
            </a:r>
          </a:p>
        </p:txBody>
      </p:sp>
      <p:sp>
        <p:nvSpPr>
          <p:cNvPr id="6" name="Platshållare för bildnummer 5">
            <a:extLst>
              <a:ext uri="{FF2B5EF4-FFF2-40B4-BE49-F238E27FC236}">
                <a16:creationId xmlns:a16="http://schemas.microsoft.com/office/drawing/2014/main" id="{5847F348-31E2-5BEB-84BB-B45A40BF191E}"/>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baseline="0">
                <a:solidFill>
                  <a:schemeClr val="accent2"/>
                </a:solidFill>
                <a:latin typeface="Work Sans" pitchFamily="2" charset="77"/>
              </a:defRPr>
            </a:lvl1pPr>
          </a:lstStyle>
          <a:p>
            <a:fld id="{B716C8F4-20CD-364A-8A8E-DE130115B178}" type="slidenum">
              <a:rPr lang="en-GB" noProof="0" smtClean="0"/>
              <a:pPr/>
              <a:t>‹#›</a:t>
            </a:fld>
            <a:endParaRPr lang="en-GB" noProof="0"/>
          </a:p>
        </p:txBody>
      </p:sp>
      <p:pic>
        <p:nvPicPr>
          <p:cNvPr id="8" name="Bildobjekt 7">
            <a:extLst>
              <a:ext uri="{FF2B5EF4-FFF2-40B4-BE49-F238E27FC236}">
                <a16:creationId xmlns:a16="http://schemas.microsoft.com/office/drawing/2014/main" id="{BF9B40D9-3FDF-80C1-89DD-E8B6DE0D8258}"/>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10838284" y="5633192"/>
            <a:ext cx="838515" cy="797194"/>
          </a:xfrm>
          <a:prstGeom prst="rect">
            <a:avLst/>
          </a:prstGeom>
        </p:spPr>
      </p:pic>
    </p:spTree>
    <p:extLst>
      <p:ext uri="{BB962C8B-B14F-4D97-AF65-F5344CB8AC3E}">
        <p14:creationId xmlns:p14="http://schemas.microsoft.com/office/powerpoint/2010/main" val="2342682161"/>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5" r:id="rId12"/>
    <p:sldLayoutId id="2147483663" r:id="rId13"/>
    <p:sldLayoutId id="2147483664" r:id="rId14"/>
  </p:sldLayoutIdLst>
  <p:txStyles>
    <p:titleStyle>
      <a:lvl1pPr algn="l" defTabSz="914400" rtl="0" eaLnBrk="1" latinLnBrk="0" hangingPunct="1">
        <a:lnSpc>
          <a:spcPts val="3840"/>
        </a:lnSpc>
        <a:spcBef>
          <a:spcPct val="0"/>
        </a:spcBef>
        <a:buNone/>
        <a:defRPr sz="3200" kern="1200" baseline="0">
          <a:solidFill>
            <a:schemeClr val="tx1"/>
          </a:solidFill>
          <a:latin typeface="Work Sans" pitchFamily="2" charset="77"/>
          <a:ea typeface="+mj-ea"/>
          <a:cs typeface="+mj-cs"/>
        </a:defRPr>
      </a:lvl1pPr>
    </p:titleStyle>
    <p:body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DEDED"/>
        </a:solid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09A81581-C5EB-CCB3-0B2C-C4573813B28E}"/>
              </a:ext>
            </a:extLst>
          </p:cNvPr>
          <p:cNvSpPr>
            <a:spLocks noGrp="1"/>
          </p:cNvSpPr>
          <p:nvPr>
            <p:ph type="title"/>
          </p:nvPr>
        </p:nvSpPr>
        <p:spPr>
          <a:xfrm>
            <a:off x="600075" y="1169520"/>
            <a:ext cx="10990263" cy="568412"/>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3" name="Platshållare för text 2">
            <a:extLst>
              <a:ext uri="{FF2B5EF4-FFF2-40B4-BE49-F238E27FC236}">
                <a16:creationId xmlns:a16="http://schemas.microsoft.com/office/drawing/2014/main" id="{79CF6E4A-7E25-7C38-5E61-0F057A6F15F8}"/>
              </a:ext>
            </a:extLst>
          </p:cNvPr>
          <p:cNvSpPr>
            <a:spLocks noGrp="1"/>
          </p:cNvSpPr>
          <p:nvPr>
            <p:ph type="body" idx="1"/>
          </p:nvPr>
        </p:nvSpPr>
        <p:spPr>
          <a:xfrm>
            <a:off x="600075" y="1795850"/>
            <a:ext cx="10990263" cy="4530302"/>
          </a:xfrm>
          <a:prstGeom prst="rect">
            <a:avLst/>
          </a:prstGeom>
        </p:spPr>
        <p:txBody>
          <a:bodyPr vert="horz" lIns="91440" tIns="45720" rIns="91440" bIns="45720" rtlCol="0">
            <a:noAutofit/>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4" name="Platshållare för datum 3">
            <a:extLst>
              <a:ext uri="{FF2B5EF4-FFF2-40B4-BE49-F238E27FC236}">
                <a16:creationId xmlns:a16="http://schemas.microsoft.com/office/drawing/2014/main" id="{B02802BE-5037-20C2-C69A-3687142E17FF}"/>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baseline="0">
                <a:solidFill>
                  <a:schemeClr val="accent2"/>
                </a:solidFill>
                <a:latin typeface="Work Sans" pitchFamily="2" charset="77"/>
              </a:defRPr>
            </a:lvl1pPr>
          </a:lstStyle>
          <a:p>
            <a:fld id="{888E4D63-BE2C-4D4B-BBD2-256262659A9F}" type="datetime1">
              <a:rPr lang="en-GB" noProof="0" smtClean="0"/>
              <a:pPr/>
              <a:t>14/02/2025</a:t>
            </a:fld>
            <a:endParaRPr lang="en-GB" noProof="0"/>
          </a:p>
        </p:txBody>
      </p:sp>
      <p:sp>
        <p:nvSpPr>
          <p:cNvPr id="5" name="Platshållare för sidfot 4">
            <a:extLst>
              <a:ext uri="{FF2B5EF4-FFF2-40B4-BE49-F238E27FC236}">
                <a16:creationId xmlns:a16="http://schemas.microsoft.com/office/drawing/2014/main" id="{8EB4FE33-ACB2-4359-61CD-3E894F726E20}"/>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baseline="0">
                <a:solidFill>
                  <a:schemeClr val="accent2"/>
                </a:solidFill>
                <a:latin typeface="Work Sans" pitchFamily="2" charset="77"/>
              </a:defRPr>
            </a:lvl1pPr>
          </a:lstStyle>
          <a:p>
            <a:r>
              <a:rPr lang="en-GB" noProof="0"/>
              <a:t>Presentation footer</a:t>
            </a:r>
          </a:p>
        </p:txBody>
      </p:sp>
      <p:sp>
        <p:nvSpPr>
          <p:cNvPr id="6" name="Platshållare för bildnummer 5">
            <a:extLst>
              <a:ext uri="{FF2B5EF4-FFF2-40B4-BE49-F238E27FC236}">
                <a16:creationId xmlns:a16="http://schemas.microsoft.com/office/drawing/2014/main" id="{5847F348-31E2-5BEB-84BB-B45A40BF191E}"/>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baseline="0">
                <a:solidFill>
                  <a:schemeClr val="accent2"/>
                </a:solidFill>
                <a:latin typeface="Work Sans" pitchFamily="2" charset="77"/>
              </a:defRPr>
            </a:lvl1pPr>
          </a:lstStyle>
          <a:p>
            <a:fld id="{B716C8F4-20CD-364A-8A8E-DE130115B178}" type="slidenum">
              <a:rPr lang="en-GB" noProof="0" smtClean="0"/>
              <a:pPr/>
              <a:t>‹#›</a:t>
            </a:fld>
            <a:endParaRPr lang="en-GB" noProof="0"/>
          </a:p>
        </p:txBody>
      </p:sp>
      <p:pic>
        <p:nvPicPr>
          <p:cNvPr id="8" name="Bildobjekt 7">
            <a:extLst>
              <a:ext uri="{FF2B5EF4-FFF2-40B4-BE49-F238E27FC236}">
                <a16:creationId xmlns:a16="http://schemas.microsoft.com/office/drawing/2014/main" id="{BF9B40D9-3FDF-80C1-89DD-E8B6DE0D825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0838284" y="5633192"/>
            <a:ext cx="838515" cy="797194"/>
          </a:xfrm>
          <a:prstGeom prst="rect">
            <a:avLst/>
          </a:prstGeom>
        </p:spPr>
      </p:pic>
    </p:spTree>
    <p:extLst>
      <p:ext uri="{BB962C8B-B14F-4D97-AF65-F5344CB8AC3E}">
        <p14:creationId xmlns:p14="http://schemas.microsoft.com/office/powerpoint/2010/main" val="319938482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ts val="3840"/>
        </a:lnSpc>
        <a:spcBef>
          <a:spcPct val="0"/>
        </a:spcBef>
        <a:buNone/>
        <a:defRPr sz="3200" kern="1200" baseline="0">
          <a:solidFill>
            <a:schemeClr val="tx1"/>
          </a:solidFill>
          <a:latin typeface="Work Sans" pitchFamily="2" charset="77"/>
          <a:ea typeface="+mj-ea"/>
          <a:cs typeface="+mj-cs"/>
        </a:defRPr>
      </a:lvl1pPr>
    </p:titleStyle>
    <p:body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BFBFBF"/>
        </a:solid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09A81581-C5EB-CCB3-0B2C-C4573813B28E}"/>
              </a:ext>
            </a:extLst>
          </p:cNvPr>
          <p:cNvSpPr>
            <a:spLocks noGrp="1"/>
          </p:cNvSpPr>
          <p:nvPr>
            <p:ph type="title"/>
          </p:nvPr>
        </p:nvSpPr>
        <p:spPr>
          <a:xfrm>
            <a:off x="600075" y="1169520"/>
            <a:ext cx="10990263" cy="568412"/>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3" name="Platshållare för text 2">
            <a:extLst>
              <a:ext uri="{FF2B5EF4-FFF2-40B4-BE49-F238E27FC236}">
                <a16:creationId xmlns:a16="http://schemas.microsoft.com/office/drawing/2014/main" id="{79CF6E4A-7E25-7C38-5E61-0F057A6F15F8}"/>
              </a:ext>
            </a:extLst>
          </p:cNvPr>
          <p:cNvSpPr>
            <a:spLocks noGrp="1"/>
          </p:cNvSpPr>
          <p:nvPr>
            <p:ph type="body" idx="1"/>
          </p:nvPr>
        </p:nvSpPr>
        <p:spPr>
          <a:xfrm>
            <a:off x="600075" y="1795850"/>
            <a:ext cx="10990263" cy="4530302"/>
          </a:xfrm>
          <a:prstGeom prst="rect">
            <a:avLst/>
          </a:prstGeom>
        </p:spPr>
        <p:txBody>
          <a:bodyPr vert="horz" lIns="91440" tIns="45720" rIns="91440" bIns="45720" rtlCol="0">
            <a:noAutofit/>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4" name="Platshållare för datum 3">
            <a:extLst>
              <a:ext uri="{FF2B5EF4-FFF2-40B4-BE49-F238E27FC236}">
                <a16:creationId xmlns:a16="http://schemas.microsoft.com/office/drawing/2014/main" id="{B02802BE-5037-20C2-C69A-3687142E17FF}"/>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baseline="0">
                <a:solidFill>
                  <a:schemeClr val="accent2"/>
                </a:solidFill>
                <a:latin typeface="Work Sans" pitchFamily="2" charset="77"/>
              </a:defRPr>
            </a:lvl1pPr>
          </a:lstStyle>
          <a:p>
            <a:fld id="{888E4D63-BE2C-4D4B-BBD2-256262659A9F}" type="datetime1">
              <a:rPr lang="en-GB" noProof="0" smtClean="0"/>
              <a:pPr/>
              <a:t>14/02/2025</a:t>
            </a:fld>
            <a:endParaRPr lang="en-GB" noProof="0"/>
          </a:p>
        </p:txBody>
      </p:sp>
      <p:sp>
        <p:nvSpPr>
          <p:cNvPr id="5" name="Platshållare för sidfot 4">
            <a:extLst>
              <a:ext uri="{FF2B5EF4-FFF2-40B4-BE49-F238E27FC236}">
                <a16:creationId xmlns:a16="http://schemas.microsoft.com/office/drawing/2014/main" id="{8EB4FE33-ACB2-4359-61CD-3E894F726E20}"/>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baseline="0">
                <a:solidFill>
                  <a:schemeClr val="accent2"/>
                </a:solidFill>
                <a:latin typeface="Work Sans" pitchFamily="2" charset="77"/>
              </a:defRPr>
            </a:lvl1pPr>
          </a:lstStyle>
          <a:p>
            <a:r>
              <a:rPr lang="en-GB" noProof="0"/>
              <a:t>Presentation footer</a:t>
            </a:r>
          </a:p>
        </p:txBody>
      </p:sp>
      <p:sp>
        <p:nvSpPr>
          <p:cNvPr id="6" name="Platshållare för bildnummer 5">
            <a:extLst>
              <a:ext uri="{FF2B5EF4-FFF2-40B4-BE49-F238E27FC236}">
                <a16:creationId xmlns:a16="http://schemas.microsoft.com/office/drawing/2014/main" id="{5847F348-31E2-5BEB-84BB-B45A40BF191E}"/>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baseline="0">
                <a:solidFill>
                  <a:schemeClr val="accent2"/>
                </a:solidFill>
                <a:latin typeface="Work Sans" pitchFamily="2" charset="77"/>
              </a:defRPr>
            </a:lvl1pPr>
          </a:lstStyle>
          <a:p>
            <a:fld id="{B716C8F4-20CD-364A-8A8E-DE130115B178}" type="slidenum">
              <a:rPr lang="en-GB" noProof="0" smtClean="0"/>
              <a:pPr/>
              <a:t>‹#›</a:t>
            </a:fld>
            <a:endParaRPr lang="en-GB" noProof="0"/>
          </a:p>
        </p:txBody>
      </p:sp>
      <p:pic>
        <p:nvPicPr>
          <p:cNvPr id="8" name="Bildobjekt 7">
            <a:extLst>
              <a:ext uri="{FF2B5EF4-FFF2-40B4-BE49-F238E27FC236}">
                <a16:creationId xmlns:a16="http://schemas.microsoft.com/office/drawing/2014/main" id="{BF9B40D9-3FDF-80C1-89DD-E8B6DE0D825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0838284" y="5633192"/>
            <a:ext cx="838515" cy="797194"/>
          </a:xfrm>
          <a:prstGeom prst="rect">
            <a:avLst/>
          </a:prstGeom>
        </p:spPr>
      </p:pic>
    </p:spTree>
    <p:extLst>
      <p:ext uri="{BB962C8B-B14F-4D97-AF65-F5344CB8AC3E}">
        <p14:creationId xmlns:p14="http://schemas.microsoft.com/office/powerpoint/2010/main" val="268017362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ts val="3840"/>
        </a:lnSpc>
        <a:spcBef>
          <a:spcPct val="0"/>
        </a:spcBef>
        <a:buNone/>
        <a:defRPr sz="3200" kern="1200" baseline="0">
          <a:solidFill>
            <a:schemeClr val="tx1"/>
          </a:solidFill>
          <a:latin typeface="Work Sans" pitchFamily="2" charset="77"/>
          <a:ea typeface="+mj-ea"/>
          <a:cs typeface="+mj-cs"/>
        </a:defRPr>
      </a:lvl1pPr>
    </p:titleStyle>
    <p:body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05358F1-922A-C7F3-A6E9-0F6221082D49}"/>
              </a:ext>
            </a:extLst>
          </p:cNvPr>
          <p:cNvSpPr>
            <a:spLocks noGrp="1"/>
          </p:cNvSpPr>
          <p:nvPr>
            <p:ph type="ctrTitle"/>
          </p:nvPr>
        </p:nvSpPr>
        <p:spPr>
          <a:xfrm>
            <a:off x="1695855" y="3109419"/>
            <a:ext cx="8798701" cy="1654175"/>
          </a:xfrm>
        </p:spPr>
        <p:txBody>
          <a:bodyPr/>
          <a:lstStyle/>
          <a:p>
            <a:r>
              <a:rPr lang="en-GB" dirty="0">
                <a:latin typeface="+mn-lt"/>
              </a:rPr>
              <a:t>Unsupervised Learning: </a:t>
            </a:r>
            <a:br>
              <a:rPr lang="en-GB" dirty="0">
                <a:latin typeface="+mn-lt"/>
              </a:rPr>
            </a:br>
            <a:r>
              <a:rPr lang="en-GB" dirty="0">
                <a:latin typeface="+mn-lt"/>
              </a:rPr>
              <a:t>Clustering</a:t>
            </a:r>
          </a:p>
        </p:txBody>
      </p:sp>
      <p:sp>
        <p:nvSpPr>
          <p:cNvPr id="3" name="Underrubrik 2">
            <a:extLst>
              <a:ext uri="{FF2B5EF4-FFF2-40B4-BE49-F238E27FC236}">
                <a16:creationId xmlns:a16="http://schemas.microsoft.com/office/drawing/2014/main" id="{10AEE97D-FBCF-C7E2-AC97-1B5EB152B3E6}"/>
              </a:ext>
            </a:extLst>
          </p:cNvPr>
          <p:cNvSpPr>
            <a:spLocks noGrp="1"/>
          </p:cNvSpPr>
          <p:nvPr>
            <p:ph type="subTitle" idx="1"/>
          </p:nvPr>
        </p:nvSpPr>
        <p:spPr/>
        <p:txBody>
          <a:bodyPr/>
          <a:lstStyle/>
          <a:p>
            <a:r>
              <a:rPr lang="en-GB" dirty="0" err="1"/>
              <a:t>Dr.</a:t>
            </a:r>
            <a:r>
              <a:rPr lang="en-GB" dirty="0"/>
              <a:t> Sourasekhar Banerjee (Ph.D.)</a:t>
            </a:r>
          </a:p>
        </p:txBody>
      </p:sp>
    </p:spTree>
    <p:extLst>
      <p:ext uri="{BB962C8B-B14F-4D97-AF65-F5344CB8AC3E}">
        <p14:creationId xmlns:p14="http://schemas.microsoft.com/office/powerpoint/2010/main" val="3407965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6D7AB-252C-5B20-365C-D00BD0CFDBF2}"/>
              </a:ext>
            </a:extLst>
          </p:cNvPr>
          <p:cNvSpPr>
            <a:spLocks noGrp="1"/>
          </p:cNvSpPr>
          <p:nvPr>
            <p:ph type="title"/>
          </p:nvPr>
        </p:nvSpPr>
        <p:spPr/>
        <p:txBody>
          <a:bodyPr/>
          <a:lstStyle/>
          <a:p>
            <a:r>
              <a:rPr lang="en-US" dirty="0"/>
              <a:t>K-Means Example</a:t>
            </a:r>
          </a:p>
        </p:txBody>
      </p:sp>
      <p:pic>
        <p:nvPicPr>
          <p:cNvPr id="2050" name="Picture 2">
            <a:extLst>
              <a:ext uri="{FF2B5EF4-FFF2-40B4-BE49-F238E27FC236}">
                <a16:creationId xmlns:a16="http://schemas.microsoft.com/office/drawing/2014/main" id="{5D501026-F24C-1750-82DA-C4F7BEA2CA04}"/>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554181" y="1934151"/>
            <a:ext cx="2743201" cy="20526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458653C-10D9-71FD-3123-2F7FD6496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1615" y="1734010"/>
            <a:ext cx="3044385" cy="22793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38D061D5-F1CC-D9A4-C2C1-D49FAD5629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2961" y="1612621"/>
            <a:ext cx="3211660" cy="24045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085110F-8968-F3BE-FC0B-48D8598DDB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0281" y="1552755"/>
            <a:ext cx="3211660" cy="24045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731E031C-C656-98C4-7B70-7CBFE9E2D2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0123" y="4213510"/>
            <a:ext cx="3046148" cy="227935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CD45C79-FF5B-0937-6438-A3F9BB819A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2287" y="4043079"/>
            <a:ext cx="3211660" cy="2404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627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214E-B5D1-4813-9367-A952762A430E}"/>
              </a:ext>
            </a:extLst>
          </p:cNvPr>
          <p:cNvSpPr>
            <a:spLocks noGrp="1"/>
          </p:cNvSpPr>
          <p:nvPr>
            <p:ph type="title"/>
          </p:nvPr>
        </p:nvSpPr>
        <p:spPr/>
        <p:txBody>
          <a:bodyPr/>
          <a:lstStyle/>
          <a:p>
            <a:r>
              <a:rPr lang="en-US" dirty="0"/>
              <a:t>Cluster Quality Measurement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7B68C0F-5102-499E-3A40-4A015AF41963}"/>
                  </a:ext>
                </a:extLst>
              </p:cNvPr>
              <p:cNvSpPr>
                <a:spLocks noGrp="1"/>
              </p:cNvSpPr>
              <p:nvPr>
                <p:ph sz="quarter" idx="13"/>
              </p:nvPr>
            </p:nvSpPr>
            <p:spPr>
              <a:xfrm>
                <a:off x="947738" y="1776413"/>
                <a:ext cx="9692553" cy="4499696"/>
              </a:xfrm>
            </p:spPr>
            <p:txBody>
              <a:bodyPr/>
              <a:lstStyle/>
              <a:p>
                <a:r>
                  <a:rPr lang="en-US" sz="2400" b="1" dirty="0">
                    <a:latin typeface="+mn-lt"/>
                  </a:rPr>
                  <a:t>Silhouette Score</a:t>
                </a:r>
              </a:p>
              <a:p>
                <a:pPr lvl="1"/>
                <a:r>
                  <a:rPr lang="en-US" sz="2400" dirty="0">
                    <a:latin typeface="+mn-lt"/>
                  </a:rPr>
                  <a:t>Measures how similar each point is to its own cluster compared to the nearest other cluster.</a:t>
                </a:r>
              </a:p>
              <a:p>
                <a:pPr lvl="1"/>
                <a:r>
                  <a:rPr lang="en-US" sz="2400" dirty="0">
                    <a:latin typeface="+mn-lt"/>
                  </a:rPr>
                  <a:t>Formula: </a:t>
                </a:r>
                <a14:m>
                  <m:oMath xmlns:m="http://schemas.openxmlformats.org/officeDocument/2006/math">
                    <m:r>
                      <a:rPr lang="sv-SE" sz="2400" b="0" i="1" smtClean="0">
                        <a:latin typeface="+mn-lt"/>
                      </a:rPr>
                      <m:t>𝑆</m:t>
                    </m:r>
                    <m:d>
                      <m:dPr>
                        <m:ctrlPr>
                          <a:rPr lang="sv-SE" sz="2400" b="0" i="1" smtClean="0">
                            <a:latin typeface="+mn-lt"/>
                          </a:rPr>
                        </m:ctrlPr>
                      </m:dPr>
                      <m:e>
                        <m:r>
                          <a:rPr lang="sv-SE" sz="2400" b="0" i="1" smtClean="0">
                            <a:latin typeface="+mn-lt"/>
                          </a:rPr>
                          <m:t>𝑖</m:t>
                        </m:r>
                      </m:e>
                    </m:d>
                    <m:r>
                      <a:rPr lang="sv-SE" sz="2400" b="0" i="1" smtClean="0">
                        <a:latin typeface="+mn-lt"/>
                      </a:rPr>
                      <m:t>= </m:t>
                    </m:r>
                    <m:f>
                      <m:fPr>
                        <m:ctrlPr>
                          <a:rPr lang="en-US" sz="2400" i="1" smtClean="0">
                            <a:latin typeface="+mn-lt"/>
                          </a:rPr>
                        </m:ctrlPr>
                      </m:fPr>
                      <m:num>
                        <m:r>
                          <a:rPr lang="sv-SE" sz="2400" b="0" i="1" smtClean="0">
                            <a:latin typeface="+mn-lt"/>
                          </a:rPr>
                          <m:t>𝑏</m:t>
                        </m:r>
                        <m:d>
                          <m:dPr>
                            <m:ctrlPr>
                              <a:rPr lang="sv-SE" sz="2400" b="0" i="1" smtClean="0">
                                <a:latin typeface="+mn-lt"/>
                              </a:rPr>
                            </m:ctrlPr>
                          </m:dPr>
                          <m:e>
                            <m:r>
                              <a:rPr lang="sv-SE" sz="2400" b="0" i="1" smtClean="0">
                                <a:latin typeface="+mn-lt"/>
                              </a:rPr>
                              <m:t>𝑖</m:t>
                            </m:r>
                          </m:e>
                        </m:d>
                        <m:r>
                          <a:rPr lang="sv-SE" sz="2400" b="0" i="1" smtClean="0">
                            <a:latin typeface="+mn-lt"/>
                          </a:rPr>
                          <m:t>−</m:t>
                        </m:r>
                        <m:r>
                          <a:rPr lang="sv-SE" sz="2400" b="0" i="1" smtClean="0">
                            <a:latin typeface="+mn-lt"/>
                          </a:rPr>
                          <m:t>𝑎</m:t>
                        </m:r>
                        <m:r>
                          <a:rPr lang="sv-SE" sz="2400" b="0" i="1" smtClean="0">
                            <a:latin typeface="+mn-lt"/>
                          </a:rPr>
                          <m:t>(</m:t>
                        </m:r>
                        <m:r>
                          <a:rPr lang="sv-SE" sz="2400" b="0" i="1" smtClean="0">
                            <a:latin typeface="+mn-lt"/>
                          </a:rPr>
                          <m:t>𝑖</m:t>
                        </m:r>
                        <m:r>
                          <a:rPr lang="sv-SE" sz="2400" b="0" i="1" smtClean="0">
                            <a:latin typeface="+mn-lt"/>
                          </a:rPr>
                          <m:t>)</m:t>
                        </m:r>
                      </m:num>
                      <m:den>
                        <m:r>
                          <a:rPr lang="sv-SE" sz="2400" b="0" i="1" smtClean="0">
                            <a:latin typeface="+mn-lt"/>
                          </a:rPr>
                          <m:t>𝑚𝑎𝑥</m:t>
                        </m:r>
                        <m:r>
                          <a:rPr lang="sv-SE" sz="2400" b="0" i="1" smtClean="0">
                            <a:latin typeface="+mn-lt"/>
                          </a:rPr>
                          <m:t>(</m:t>
                        </m:r>
                        <m:r>
                          <a:rPr lang="sv-SE" sz="2400" b="0" i="1" smtClean="0">
                            <a:latin typeface="+mn-lt"/>
                          </a:rPr>
                          <m:t>𝑎</m:t>
                        </m:r>
                        <m:d>
                          <m:dPr>
                            <m:ctrlPr>
                              <a:rPr lang="sv-SE" sz="2400" b="0" i="1" smtClean="0">
                                <a:latin typeface="+mn-lt"/>
                              </a:rPr>
                            </m:ctrlPr>
                          </m:dPr>
                          <m:e>
                            <m:r>
                              <a:rPr lang="sv-SE" sz="2400" b="0" i="1" smtClean="0">
                                <a:latin typeface="+mn-lt"/>
                              </a:rPr>
                              <m:t>𝑖</m:t>
                            </m:r>
                          </m:e>
                        </m:d>
                        <m:r>
                          <a:rPr lang="sv-SE" sz="2400" b="0" i="1" smtClean="0">
                            <a:latin typeface="+mn-lt"/>
                          </a:rPr>
                          <m:t>,</m:t>
                        </m:r>
                        <m:d>
                          <m:dPr>
                            <m:ctrlPr>
                              <a:rPr lang="sv-SE" sz="2400" b="0" i="1" smtClean="0">
                                <a:latin typeface="+mn-lt"/>
                              </a:rPr>
                            </m:ctrlPr>
                          </m:dPr>
                          <m:e>
                            <m:r>
                              <a:rPr lang="sv-SE" sz="2400" b="0" i="1" smtClean="0">
                                <a:latin typeface="+mn-lt"/>
                              </a:rPr>
                              <m:t>𝑖</m:t>
                            </m:r>
                          </m:e>
                        </m:d>
                        <m:r>
                          <a:rPr lang="sv-SE" sz="2400" b="0" i="1" smtClean="0">
                            <a:latin typeface="+mn-lt"/>
                          </a:rPr>
                          <m:t>)</m:t>
                        </m:r>
                      </m:den>
                    </m:f>
                  </m:oMath>
                </a14:m>
                <a:endParaRPr lang="en-US" sz="2400" i="1" dirty="0">
                  <a:latin typeface="+mn-lt"/>
                </a:endParaRPr>
              </a:p>
              <a:p>
                <a:pPr>
                  <a:buFont typeface="Arial" panose="020B0604020202020204" pitchFamily="34" charset="0"/>
                  <a:buChar char="•"/>
                </a:pPr>
                <a:r>
                  <a:rPr lang="en-US" sz="2400" b="1" dirty="0">
                    <a:latin typeface="+mn-lt"/>
                  </a:rPr>
                  <a:t>a(</a:t>
                </a:r>
                <a:r>
                  <a:rPr lang="en-US" sz="2400" b="1" dirty="0" err="1">
                    <a:latin typeface="+mn-lt"/>
                  </a:rPr>
                  <a:t>i</a:t>
                </a:r>
                <a:r>
                  <a:rPr lang="en-US" sz="2400" b="1" dirty="0">
                    <a:latin typeface="+mn-lt"/>
                  </a:rPr>
                  <a:t>)</a:t>
                </a:r>
                <a:r>
                  <a:rPr lang="en-US" sz="2400" dirty="0">
                    <a:latin typeface="+mn-lt"/>
                  </a:rPr>
                  <a:t>: Mean intra-cluster distance (average distance between point </a:t>
                </a:r>
                <a:r>
                  <a:rPr lang="en-US" sz="2400" dirty="0" err="1">
                    <a:latin typeface="+mn-lt"/>
                  </a:rPr>
                  <a:t>i</a:t>
                </a:r>
                <a:r>
                  <a:rPr lang="en-US" sz="2400" dirty="0">
                    <a:latin typeface="+mn-lt"/>
                  </a:rPr>
                  <a:t> and all other points in its own cluster )</a:t>
                </a:r>
              </a:p>
              <a:p>
                <a:pPr marL="0" indent="0">
                  <a:buNone/>
                </a:pPr>
                <a:endParaRPr lang="en-US" sz="2400" dirty="0">
                  <a:latin typeface="+mn-lt"/>
                </a:endParaRPr>
              </a:p>
              <a:p>
                <a:pPr>
                  <a:buFont typeface="Arial" panose="020B0604020202020204" pitchFamily="34" charset="0"/>
                  <a:buChar char="•"/>
                </a:pPr>
                <a:r>
                  <a:rPr lang="en-US" sz="2400" b="1" dirty="0">
                    <a:latin typeface="+mn-lt"/>
                  </a:rPr>
                  <a:t>b(</a:t>
                </a:r>
                <a:r>
                  <a:rPr lang="en-US" sz="2400" b="1" dirty="0" err="1">
                    <a:latin typeface="+mn-lt"/>
                  </a:rPr>
                  <a:t>i</a:t>
                </a:r>
                <a:r>
                  <a:rPr lang="en-US" sz="2400" b="1" dirty="0">
                    <a:latin typeface="+mn-lt"/>
                  </a:rPr>
                  <a:t>)</a:t>
                </a:r>
                <a:r>
                  <a:rPr lang="en-US" sz="2400" dirty="0">
                    <a:latin typeface="+mn-lt"/>
                  </a:rPr>
                  <a:t>: Mean nearest-cluster distance (average distance between point </a:t>
                </a:r>
                <a:r>
                  <a:rPr lang="en-US" sz="2400" dirty="0" err="1">
                    <a:latin typeface="+mn-lt"/>
                  </a:rPr>
                  <a:t>i</a:t>
                </a:r>
                <a:r>
                  <a:rPr lang="en-US" sz="2400" dirty="0">
                    <a:latin typeface="+mn-lt"/>
                  </a:rPr>
                  <a:t> and points in the nearest different cluster)</a:t>
                </a:r>
              </a:p>
              <a:p>
                <a:pPr marL="0" indent="0">
                  <a:buNone/>
                </a:pPr>
                <a:endParaRPr lang="en-US" sz="2400" dirty="0">
                  <a:latin typeface="+mn-lt"/>
                </a:endParaRPr>
              </a:p>
              <a:p>
                <a:r>
                  <a:rPr lang="en-US" sz="2400" dirty="0">
                    <a:latin typeface="+mn-lt"/>
                  </a:rPr>
                  <a:t>Values range from -1 to 1</a:t>
                </a:r>
                <a:endParaRPr lang="en-US" sz="2400" i="1" dirty="0">
                  <a:latin typeface="+mn-lt"/>
                </a:endParaRPr>
              </a:p>
              <a:p>
                <a:pPr lvl="1"/>
                <a:r>
                  <a:rPr lang="en-US" sz="2200" i="1" dirty="0">
                    <a:latin typeface="+mn-lt"/>
                  </a:rPr>
                  <a:t>Near 1 → Well-clustered data (clear cluster separation)</a:t>
                </a:r>
              </a:p>
              <a:p>
                <a:pPr lvl="1"/>
                <a:r>
                  <a:rPr lang="en-US" sz="2200" i="1" dirty="0">
                    <a:latin typeface="+mn-lt"/>
                  </a:rPr>
                  <a:t>Near 0 → Overlapping clusters</a:t>
                </a:r>
              </a:p>
              <a:p>
                <a:pPr lvl="1"/>
                <a:r>
                  <a:rPr lang="en-US" sz="2200" i="1" dirty="0">
                    <a:latin typeface="+mn-lt"/>
                  </a:rPr>
                  <a:t>Negative → Poor clustering (points are assigned to the wrong clusters)</a:t>
                </a:r>
              </a:p>
            </p:txBody>
          </p:sp>
        </mc:Choice>
        <mc:Fallback>
          <p:sp>
            <p:nvSpPr>
              <p:cNvPr id="3" name="Content Placeholder 2">
                <a:extLst>
                  <a:ext uri="{FF2B5EF4-FFF2-40B4-BE49-F238E27FC236}">
                    <a16:creationId xmlns:a16="http://schemas.microsoft.com/office/drawing/2014/main" id="{C7B68C0F-5102-499E-3A40-4A015AF41963}"/>
                  </a:ext>
                </a:extLst>
              </p:cNvPr>
              <p:cNvSpPr>
                <a:spLocks noGrp="1" noRot="1" noChangeAspect="1" noMove="1" noResize="1" noEditPoints="1" noAdjustHandles="1" noChangeArrowheads="1" noChangeShapeType="1" noTextEdit="1"/>
              </p:cNvSpPr>
              <p:nvPr>
                <p:ph sz="quarter" idx="13"/>
              </p:nvPr>
            </p:nvSpPr>
            <p:spPr>
              <a:xfrm>
                <a:off x="947738" y="1776413"/>
                <a:ext cx="9692553" cy="4499696"/>
              </a:xfrm>
              <a:blipFill>
                <a:blip r:embed="rId2"/>
                <a:stretch>
                  <a:fillRect l="-785" t="-2528" b="-9831"/>
                </a:stretch>
              </a:blipFill>
            </p:spPr>
            <p:txBody>
              <a:bodyPr/>
              <a:lstStyle/>
              <a:p>
                <a:r>
                  <a:rPr lang="en-US">
                    <a:noFill/>
                  </a:rPr>
                  <a:t> </a:t>
                </a:r>
              </a:p>
            </p:txBody>
          </p:sp>
        </mc:Fallback>
      </mc:AlternateContent>
    </p:spTree>
    <p:extLst>
      <p:ext uri="{BB962C8B-B14F-4D97-AF65-F5344CB8AC3E}">
        <p14:creationId xmlns:p14="http://schemas.microsoft.com/office/powerpoint/2010/main" val="3030069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C68A6-9576-EC12-3D79-FBC172A529CB}"/>
              </a:ext>
            </a:extLst>
          </p:cNvPr>
          <p:cNvSpPr>
            <a:spLocks noGrp="1"/>
          </p:cNvSpPr>
          <p:nvPr>
            <p:ph type="title"/>
          </p:nvPr>
        </p:nvSpPr>
        <p:spPr/>
        <p:txBody>
          <a:bodyPr/>
          <a:lstStyle/>
          <a:p>
            <a:r>
              <a:rPr lang="en-US" dirty="0"/>
              <a:t>Importance of the Choice of Initial Centroid</a:t>
            </a:r>
          </a:p>
        </p:txBody>
      </p:sp>
      <p:sp>
        <p:nvSpPr>
          <p:cNvPr id="4" name="Content Placeholder 3">
            <a:extLst>
              <a:ext uri="{FF2B5EF4-FFF2-40B4-BE49-F238E27FC236}">
                <a16:creationId xmlns:a16="http://schemas.microsoft.com/office/drawing/2014/main" id="{D6BE01A7-74B0-86E4-513F-FBCDB6BE0148}"/>
              </a:ext>
            </a:extLst>
          </p:cNvPr>
          <p:cNvSpPr>
            <a:spLocks noGrp="1"/>
          </p:cNvSpPr>
          <p:nvPr>
            <p:ph sz="quarter" idx="13"/>
          </p:nvPr>
        </p:nvSpPr>
        <p:spPr/>
        <p:txBody>
          <a:bodyPr/>
          <a:lstStyle/>
          <a:p>
            <a:r>
              <a:rPr lang="en-US" sz="2400" dirty="0">
                <a:latin typeface="+mn-lt"/>
              </a:rPr>
              <a:t>Example with 2 different Initial centroid can generate two different clusters </a:t>
            </a:r>
          </a:p>
        </p:txBody>
      </p:sp>
      <p:pic>
        <p:nvPicPr>
          <p:cNvPr id="3080" name="Picture 8">
            <a:extLst>
              <a:ext uri="{FF2B5EF4-FFF2-40B4-BE49-F238E27FC236}">
                <a16:creationId xmlns:a16="http://schemas.microsoft.com/office/drawing/2014/main" id="{A23FFBDB-C885-874C-0ED3-48504EF6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2897335"/>
            <a:ext cx="4548332" cy="340537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FFC06C48-49A3-97EA-7102-DBC27A5BD9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7018" y="2897335"/>
            <a:ext cx="4548332" cy="3405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955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6EA11-027D-E7E0-9EC9-A7A228E08783}"/>
              </a:ext>
            </a:extLst>
          </p:cNvPr>
          <p:cNvSpPr>
            <a:spLocks noGrp="1"/>
          </p:cNvSpPr>
          <p:nvPr>
            <p:ph type="title"/>
          </p:nvPr>
        </p:nvSpPr>
        <p:spPr/>
        <p:txBody>
          <a:bodyPr/>
          <a:lstStyle/>
          <a:p>
            <a:r>
              <a:rPr lang="en-US" dirty="0"/>
              <a:t>Drawbacks of K-Means Algorithm</a:t>
            </a:r>
          </a:p>
        </p:txBody>
      </p:sp>
      <p:sp>
        <p:nvSpPr>
          <p:cNvPr id="3" name="Content Placeholder 2">
            <a:extLst>
              <a:ext uri="{FF2B5EF4-FFF2-40B4-BE49-F238E27FC236}">
                <a16:creationId xmlns:a16="http://schemas.microsoft.com/office/drawing/2014/main" id="{ED884A1B-DDE5-A472-CECD-0F693F0B86D8}"/>
              </a:ext>
            </a:extLst>
          </p:cNvPr>
          <p:cNvSpPr>
            <a:spLocks noGrp="1"/>
          </p:cNvSpPr>
          <p:nvPr>
            <p:ph sz="quarter" idx="13"/>
          </p:nvPr>
        </p:nvSpPr>
        <p:spPr/>
        <p:txBody>
          <a:bodyPr/>
          <a:lstStyle/>
          <a:p>
            <a:r>
              <a:rPr lang="en-US" sz="2000" b="1" dirty="0">
                <a:latin typeface="+mn-lt"/>
              </a:rPr>
              <a:t>Convergence Speed</a:t>
            </a:r>
            <a:r>
              <a:rPr lang="en-US" sz="2000" dirty="0">
                <a:latin typeface="+mn-lt"/>
              </a:rPr>
              <a:t>: Poorly chosen centroids can lead to slow convergence or unnecessary iterations.</a:t>
            </a:r>
          </a:p>
          <a:p>
            <a:r>
              <a:rPr lang="en-US" sz="2000" b="1" dirty="0">
                <a:latin typeface="+mn-lt"/>
              </a:rPr>
              <a:t>Local Minima</a:t>
            </a:r>
            <a:r>
              <a:rPr lang="en-US" sz="2000" dirty="0">
                <a:latin typeface="+mn-lt"/>
              </a:rPr>
              <a:t>: K-Means is an iterative optimization algorithm that may get stuck in local minima, leading to suboptimal clustering.</a:t>
            </a:r>
          </a:p>
          <a:p>
            <a:r>
              <a:rPr lang="en-US" sz="2000" b="1" dirty="0">
                <a:latin typeface="+mn-lt"/>
              </a:rPr>
              <a:t>Cluster Quality</a:t>
            </a:r>
            <a:r>
              <a:rPr lang="en-US" sz="2000" dirty="0">
                <a:latin typeface="+mn-lt"/>
              </a:rPr>
              <a:t>: If the centroids are not well-initialized, clusters may be unbalanced or incorrectly formed, reducing clustering effectiveness.</a:t>
            </a:r>
          </a:p>
          <a:p>
            <a:r>
              <a:rPr lang="en-US" sz="2000" b="1" dirty="0">
                <a:latin typeface="+mn-lt"/>
              </a:rPr>
              <a:t>Reproducibility</a:t>
            </a:r>
            <a:r>
              <a:rPr lang="en-US" sz="2000" dirty="0">
                <a:latin typeface="+mn-lt"/>
              </a:rPr>
              <a:t>: Random initialization can lead to different results for different </a:t>
            </a:r>
            <a:r>
              <a:rPr lang="en-US" sz="2000" dirty="0"/>
              <a:t>runs</a:t>
            </a:r>
            <a:r>
              <a:rPr lang="en-US" sz="2000" dirty="0">
                <a:latin typeface="+mn-lt"/>
              </a:rPr>
              <a:t>, making clustering inconsistent.</a:t>
            </a:r>
          </a:p>
          <a:p>
            <a:r>
              <a:rPr lang="en-US" sz="2000" b="1" dirty="0">
                <a:latin typeface="+mn-lt"/>
              </a:rPr>
              <a:t>Sensitivity to Outliers: </a:t>
            </a:r>
            <a:r>
              <a:rPr lang="en-US" sz="2000" dirty="0">
                <a:latin typeface="+mn-lt"/>
              </a:rPr>
              <a:t>Outliers can significantly distort the centroid positions, reducing clustering accuracy.</a:t>
            </a:r>
          </a:p>
          <a:p>
            <a:r>
              <a:rPr lang="en-US" sz="2000" b="1" dirty="0">
                <a:latin typeface="+mn-lt"/>
              </a:rPr>
              <a:t>Predefined Number of Clusters:</a:t>
            </a:r>
            <a:r>
              <a:rPr lang="en-US" sz="2000" dirty="0">
                <a:latin typeface="+mn-lt"/>
              </a:rPr>
              <a:t> The number of clusters (K) must be specified in advance, which may not align with the actual data distribution.</a:t>
            </a:r>
          </a:p>
          <a:p>
            <a:r>
              <a:rPr lang="en-US" sz="2000" b="1" dirty="0">
                <a:latin typeface="+mn-lt"/>
              </a:rPr>
              <a:t>Shape and Size Assumptions: </a:t>
            </a:r>
            <a:r>
              <a:rPr lang="en-US" sz="2000" dirty="0">
                <a:latin typeface="+mn-lt"/>
              </a:rPr>
              <a:t>K-Means performs best with round and evenly sized clusters, making it unsuitable for irregularly shaped or unevenly distributed clusters.</a:t>
            </a:r>
          </a:p>
          <a:p>
            <a:endParaRPr lang="en-US" sz="2400" dirty="0">
              <a:latin typeface="+mn-lt"/>
            </a:endParaRPr>
          </a:p>
          <a:p>
            <a:pPr marL="0" indent="0">
              <a:buNone/>
            </a:pPr>
            <a:endParaRPr lang="en-US" sz="2400" dirty="0">
              <a:latin typeface="+mn-lt"/>
            </a:endParaRPr>
          </a:p>
        </p:txBody>
      </p:sp>
    </p:spTree>
    <p:extLst>
      <p:ext uri="{BB962C8B-B14F-4D97-AF65-F5344CB8AC3E}">
        <p14:creationId xmlns:p14="http://schemas.microsoft.com/office/powerpoint/2010/main" val="2450102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3BD4A-7A69-AA47-FA32-9BBDE10A9D0B}"/>
              </a:ext>
            </a:extLst>
          </p:cNvPr>
          <p:cNvSpPr>
            <a:spLocks noGrp="1"/>
          </p:cNvSpPr>
          <p:nvPr>
            <p:ph type="title"/>
          </p:nvPr>
        </p:nvSpPr>
        <p:spPr/>
        <p:txBody>
          <a:bodyPr/>
          <a:lstStyle/>
          <a:p>
            <a:r>
              <a:rPr lang="en-US" dirty="0"/>
              <a:t>K-Means++</a:t>
            </a:r>
          </a:p>
        </p:txBody>
      </p:sp>
      <p:sp>
        <p:nvSpPr>
          <p:cNvPr id="3" name="Content Placeholder 2">
            <a:extLst>
              <a:ext uri="{FF2B5EF4-FFF2-40B4-BE49-F238E27FC236}">
                <a16:creationId xmlns:a16="http://schemas.microsoft.com/office/drawing/2014/main" id="{65DF502F-2343-4D61-EF73-FC03941D2FBA}"/>
              </a:ext>
            </a:extLst>
          </p:cNvPr>
          <p:cNvSpPr>
            <a:spLocks noGrp="1"/>
          </p:cNvSpPr>
          <p:nvPr>
            <p:ph sz="quarter" idx="13"/>
          </p:nvPr>
        </p:nvSpPr>
        <p:spPr/>
        <p:txBody>
          <a:bodyPr/>
          <a:lstStyle/>
          <a:p>
            <a:r>
              <a:rPr lang="en-US" sz="2400" dirty="0">
                <a:latin typeface="+mn-lt"/>
              </a:rPr>
              <a:t>Address the issue of random centroid initialization. </a:t>
            </a:r>
          </a:p>
          <a:p>
            <a:pPr marL="0" indent="0">
              <a:buNone/>
            </a:pPr>
            <a:endParaRPr lang="en-US" sz="2400" dirty="0">
              <a:latin typeface="+mn-lt"/>
            </a:endParaRPr>
          </a:p>
          <a:p>
            <a:r>
              <a:rPr lang="en-US" sz="2400" b="1" dirty="0">
                <a:latin typeface="+mn-lt"/>
              </a:rPr>
              <a:t>Algorithm</a:t>
            </a:r>
          </a:p>
          <a:p>
            <a:pPr marL="914400" lvl="1" indent="-457200">
              <a:buFont typeface="+mj-lt"/>
              <a:buAutoNum type="arabicPeriod"/>
            </a:pPr>
            <a:r>
              <a:rPr lang="en-US" sz="2000" b="1" dirty="0">
                <a:latin typeface="+mn-lt"/>
              </a:rPr>
              <a:t>Choose the First Centroid: </a:t>
            </a:r>
            <a:r>
              <a:rPr lang="en-US" sz="2000" dirty="0">
                <a:latin typeface="+mn-lt"/>
              </a:rPr>
              <a:t>Select the first centroid </a:t>
            </a:r>
            <a:r>
              <a:rPr lang="en-US" sz="2000" b="1" dirty="0">
                <a:latin typeface="+mn-lt"/>
              </a:rPr>
              <a:t>randomly from the data points.</a:t>
            </a:r>
          </a:p>
          <a:p>
            <a:pPr marL="914400" lvl="1" indent="-457200">
              <a:buFont typeface="+mj-lt"/>
              <a:buAutoNum type="arabicPeriod"/>
            </a:pPr>
            <a:r>
              <a:rPr lang="en-US" sz="2000" b="1" dirty="0">
                <a:latin typeface="+mn-lt"/>
              </a:rPr>
              <a:t>Select Subsequent Centroids: </a:t>
            </a:r>
          </a:p>
          <a:p>
            <a:pPr marL="1371600" lvl="2" indent="-457200">
              <a:buFont typeface="+mj-lt"/>
              <a:buAutoNum type="romanUcPeriod"/>
            </a:pPr>
            <a:r>
              <a:rPr lang="en-US" sz="1800" dirty="0">
                <a:latin typeface="+mn-lt"/>
              </a:rPr>
              <a:t>For each remaining centroid, calculate </a:t>
            </a:r>
            <a:r>
              <a:rPr lang="en-US" sz="1800" b="1" dirty="0">
                <a:latin typeface="+mn-lt"/>
              </a:rPr>
              <a:t>the squared distance</a:t>
            </a:r>
            <a:r>
              <a:rPr lang="en-US" sz="1800" dirty="0">
                <a:latin typeface="+mn-lt"/>
              </a:rPr>
              <a:t> </a:t>
            </a:r>
            <a:r>
              <a:rPr lang="en-US" sz="1800" b="1" dirty="0">
                <a:latin typeface="+mn-lt"/>
              </a:rPr>
              <a:t>of each data point to the nearest centroid.</a:t>
            </a:r>
          </a:p>
          <a:p>
            <a:pPr marL="1371600" lvl="2" indent="-457200">
              <a:buFont typeface="+mj-lt"/>
              <a:buAutoNum type="romanUcPeriod"/>
            </a:pPr>
            <a:r>
              <a:rPr lang="en-US" sz="1800" dirty="0">
                <a:latin typeface="+mn-lt"/>
              </a:rPr>
              <a:t>Assign </a:t>
            </a:r>
            <a:r>
              <a:rPr lang="en-US" sz="1800" b="1" dirty="0">
                <a:latin typeface="+mn-lt"/>
              </a:rPr>
              <a:t>a probability </a:t>
            </a:r>
            <a:r>
              <a:rPr lang="en-US" sz="1800" dirty="0">
                <a:latin typeface="+mn-lt"/>
              </a:rPr>
              <a:t>to </a:t>
            </a:r>
            <a:r>
              <a:rPr lang="en-US" sz="1800" b="1" dirty="0">
                <a:latin typeface="+mn-lt"/>
              </a:rPr>
              <a:t>each point </a:t>
            </a:r>
            <a:r>
              <a:rPr lang="en-US" sz="1800" dirty="0">
                <a:latin typeface="+mn-lt"/>
              </a:rPr>
              <a:t>based on </a:t>
            </a:r>
            <a:r>
              <a:rPr lang="en-US" sz="1800" b="1" dirty="0">
                <a:latin typeface="+mn-lt"/>
              </a:rPr>
              <a:t>its distance</a:t>
            </a:r>
            <a:r>
              <a:rPr lang="en-US" sz="1800" dirty="0">
                <a:latin typeface="+mn-lt"/>
              </a:rPr>
              <a:t>, with </a:t>
            </a:r>
            <a:r>
              <a:rPr lang="en-US" sz="1800" b="1" dirty="0">
                <a:latin typeface="+mn-lt"/>
              </a:rPr>
              <a:t>farther points having a higher chance of being selected.</a:t>
            </a:r>
          </a:p>
          <a:p>
            <a:pPr marL="1371600" lvl="2" indent="-457200">
              <a:buFont typeface="+mj-lt"/>
              <a:buAutoNum type="romanUcPeriod"/>
            </a:pPr>
            <a:r>
              <a:rPr lang="en-US" sz="1800" dirty="0">
                <a:latin typeface="+mn-lt"/>
              </a:rPr>
              <a:t>Select </a:t>
            </a:r>
            <a:r>
              <a:rPr lang="en-US" sz="1800" b="1" dirty="0">
                <a:latin typeface="+mn-lt"/>
              </a:rPr>
              <a:t>the next centroid</a:t>
            </a:r>
            <a:r>
              <a:rPr lang="en-US" sz="1800" dirty="0">
                <a:latin typeface="+mn-lt"/>
              </a:rPr>
              <a:t> based on </a:t>
            </a:r>
            <a:r>
              <a:rPr lang="en-US" sz="1800" b="1" dirty="0">
                <a:latin typeface="+mn-lt"/>
              </a:rPr>
              <a:t>this probability distribution</a:t>
            </a:r>
            <a:r>
              <a:rPr lang="en-US" sz="1800" dirty="0">
                <a:latin typeface="+mn-lt"/>
              </a:rPr>
              <a:t>.</a:t>
            </a:r>
          </a:p>
          <a:p>
            <a:pPr marL="1371600" lvl="2" indent="-457200">
              <a:buFont typeface="+mj-lt"/>
              <a:buAutoNum type="romanUcPeriod"/>
            </a:pPr>
            <a:r>
              <a:rPr lang="en-US" sz="1800" b="1" dirty="0">
                <a:latin typeface="+mn-lt"/>
              </a:rPr>
              <a:t>Repeat Until All K Centroids Are Chosen:</a:t>
            </a:r>
            <a:r>
              <a:rPr lang="en-US" sz="1800" dirty="0">
                <a:latin typeface="+mn-lt"/>
              </a:rPr>
              <a:t> Continue the process until all K centroids are initialized.</a:t>
            </a:r>
          </a:p>
          <a:p>
            <a:pPr marL="914400" lvl="1" indent="-457200">
              <a:buFont typeface="+mj-lt"/>
              <a:buAutoNum type="arabicPeriod"/>
            </a:pPr>
            <a:r>
              <a:rPr lang="en-US" sz="2000" b="1" dirty="0">
                <a:latin typeface="+mn-lt"/>
              </a:rPr>
              <a:t>Proceed with Standard K-Means: </a:t>
            </a:r>
            <a:r>
              <a:rPr lang="en-US" sz="2000" dirty="0">
                <a:latin typeface="+mn-lt"/>
              </a:rPr>
              <a:t>After initialization, the algorithm continues with the regular K-Means steps.</a:t>
            </a:r>
          </a:p>
          <a:p>
            <a:endParaRPr lang="en-US" sz="2400" dirty="0">
              <a:latin typeface="+mn-lt"/>
            </a:endParaRPr>
          </a:p>
        </p:txBody>
      </p:sp>
    </p:spTree>
    <p:extLst>
      <p:ext uri="{BB962C8B-B14F-4D97-AF65-F5344CB8AC3E}">
        <p14:creationId xmlns:p14="http://schemas.microsoft.com/office/powerpoint/2010/main" val="1716318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369C4-7AC2-5CD0-7D37-55E8EC5DAE17}"/>
              </a:ext>
            </a:extLst>
          </p:cNvPr>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730A63F-5840-FD24-E283-D4FF2B4192C8}"/>
                  </a:ext>
                </a:extLst>
              </p:cNvPr>
              <p:cNvSpPr>
                <a:spLocks noGrp="1"/>
              </p:cNvSpPr>
              <p:nvPr>
                <p:ph sz="quarter" idx="13"/>
              </p:nvPr>
            </p:nvSpPr>
            <p:spPr>
              <a:xfrm>
                <a:off x="947738" y="1776413"/>
                <a:ext cx="9983498" cy="2144423"/>
              </a:xfrm>
            </p:spPr>
            <p:txBody>
              <a:bodyPr/>
              <a:lstStyle/>
              <a:p>
                <a:r>
                  <a:rPr lang="en-US" sz="2400" b="1" dirty="0">
                    <a:latin typeface="+mn-lt"/>
                  </a:rPr>
                  <a:t>Data points          </a:t>
                </a:r>
                <a:r>
                  <a:rPr lang="en-US" sz="2400" dirty="0">
                    <a:latin typeface="+mn-lt"/>
                  </a:rPr>
                  <a:t>X={(1,1),(2,2),(3,3),(10,10),(11,11),(12,12)}</a:t>
                </a:r>
              </a:p>
              <a:p>
                <a:pPr marL="0" indent="0">
                  <a:buNone/>
                </a:pPr>
                <a:endParaRPr lang="en-US" sz="2400" dirty="0">
                  <a:latin typeface="+mn-lt"/>
                </a:endParaRPr>
              </a:p>
              <a:p>
                <a:r>
                  <a:rPr lang="en-US" sz="2400" dirty="0">
                    <a:latin typeface="+mn-lt"/>
                  </a:rPr>
                  <a:t>Step 1: Select the first Centroid Randomly</a:t>
                </a:r>
              </a:p>
              <a:p>
                <a:endParaRPr lang="en-US" sz="2400" dirty="0">
                  <a:latin typeface="+mn-lt"/>
                </a:endParaRPr>
              </a:p>
              <a:p>
                <a:pPr lvl="1"/>
                <a:r>
                  <a:rPr lang="en-US" sz="2200" dirty="0">
                    <a:latin typeface="+mn-lt"/>
                  </a:rPr>
                  <a:t>Chosen </a:t>
                </a:r>
                <a14:m>
                  <m:oMath xmlns:m="http://schemas.openxmlformats.org/officeDocument/2006/math">
                    <m:sSub>
                      <m:sSubPr>
                        <m:ctrlPr>
                          <a:rPr lang="sv-SE" sz="2200" i="1" smtClean="0">
                            <a:latin typeface="Cambria Math" panose="02040503050406030204" pitchFamily="18" charset="0"/>
                          </a:rPr>
                        </m:ctrlPr>
                      </m:sSubPr>
                      <m:e>
                        <m:r>
                          <a:rPr lang="sv-SE" sz="2200" i="1" smtClean="0">
                            <a:latin typeface="Cambria Math" panose="02040503050406030204" pitchFamily="18" charset="0"/>
                          </a:rPr>
                          <m:t>𝐶</m:t>
                        </m:r>
                      </m:e>
                      <m:sub>
                        <m:r>
                          <a:rPr lang="sv-SE" sz="2200" i="1" smtClean="0">
                            <a:latin typeface="Cambria Math" panose="02040503050406030204" pitchFamily="18" charset="0"/>
                          </a:rPr>
                          <m:t>1</m:t>
                        </m:r>
                      </m:sub>
                    </m:sSub>
                    <m:r>
                      <a:rPr lang="sv-SE" sz="2200" i="1" smtClean="0">
                        <a:latin typeface="Cambria Math" panose="02040503050406030204" pitchFamily="18" charset="0"/>
                      </a:rPr>
                      <m:t>=(10,10)</m:t>
                    </m:r>
                  </m:oMath>
                </a14:m>
                <a:endParaRPr lang="en-US" sz="2200" dirty="0">
                  <a:latin typeface="+mn-lt"/>
                </a:endParaRPr>
              </a:p>
              <a:p>
                <a:endParaRPr lang="en-US" sz="2400" dirty="0">
                  <a:latin typeface="+mn-lt"/>
                </a:endParaRPr>
              </a:p>
              <a:p>
                <a:endParaRPr lang="en-US" sz="2400" dirty="0">
                  <a:latin typeface="+mn-lt"/>
                </a:endParaRPr>
              </a:p>
              <a:p>
                <a:endParaRPr lang="en-US" sz="2400" dirty="0">
                  <a:latin typeface="+mn-lt"/>
                </a:endParaRPr>
              </a:p>
              <a:p>
                <a:endParaRPr lang="en-US" sz="2200" dirty="0">
                  <a:latin typeface="+mn-lt"/>
                </a:endParaRPr>
              </a:p>
            </p:txBody>
          </p:sp>
        </mc:Choice>
        <mc:Fallback>
          <p:sp>
            <p:nvSpPr>
              <p:cNvPr id="3" name="Content Placeholder 2">
                <a:extLst>
                  <a:ext uri="{FF2B5EF4-FFF2-40B4-BE49-F238E27FC236}">
                    <a16:creationId xmlns:a16="http://schemas.microsoft.com/office/drawing/2014/main" id="{3730A63F-5840-FD24-E283-D4FF2B4192C8}"/>
                  </a:ext>
                </a:extLst>
              </p:cNvPr>
              <p:cNvSpPr>
                <a:spLocks noGrp="1" noRot="1" noChangeAspect="1" noMove="1" noResize="1" noEditPoints="1" noAdjustHandles="1" noChangeArrowheads="1" noChangeShapeType="1" noTextEdit="1"/>
              </p:cNvSpPr>
              <p:nvPr>
                <p:ph sz="quarter" idx="13"/>
              </p:nvPr>
            </p:nvSpPr>
            <p:spPr>
              <a:xfrm>
                <a:off x="947738" y="1776413"/>
                <a:ext cx="9983498" cy="2144423"/>
              </a:xfrm>
              <a:blipFill>
                <a:blip r:embed="rId2"/>
                <a:stretch>
                  <a:fillRect l="-762" t="-5294"/>
                </a:stretch>
              </a:blipFill>
            </p:spPr>
            <p:txBody>
              <a:bodyPr/>
              <a:lstStyle/>
              <a:p>
                <a:r>
                  <a:rPr lang="en-US">
                    <a:noFill/>
                  </a:rPr>
                  <a:t> </a:t>
                </a:r>
              </a:p>
            </p:txBody>
          </p:sp>
        </mc:Fallback>
      </mc:AlternateContent>
      <p:pic>
        <p:nvPicPr>
          <p:cNvPr id="5" name="Picture 4" descr="A screenshot of a math book&#10;&#10;AI-generated content may be incorrect.">
            <a:extLst>
              <a:ext uri="{FF2B5EF4-FFF2-40B4-BE49-F238E27FC236}">
                <a16:creationId xmlns:a16="http://schemas.microsoft.com/office/drawing/2014/main" id="{CD07949E-4E4A-0512-AF6D-F2598B8709EF}"/>
              </a:ext>
            </a:extLst>
          </p:cNvPr>
          <p:cNvPicPr>
            <a:picLocks noChangeAspect="1"/>
          </p:cNvPicPr>
          <p:nvPr/>
        </p:nvPicPr>
        <p:blipFill>
          <a:blip r:embed="rId3"/>
          <a:stretch>
            <a:fillRect/>
          </a:stretch>
        </p:blipFill>
        <p:spPr>
          <a:xfrm>
            <a:off x="4133571" y="3262805"/>
            <a:ext cx="8058429" cy="2344040"/>
          </a:xfrm>
          <a:prstGeom prst="rect">
            <a:avLst/>
          </a:prstGeom>
        </p:spPr>
      </p:pic>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F0726ED8-B81A-EC04-5D28-301024258657}"/>
                  </a:ext>
                </a:extLst>
              </p:cNvPr>
              <p:cNvSpPr txBox="1">
                <a:spLocks/>
              </p:cNvSpPr>
              <p:nvPr/>
            </p:nvSpPr>
            <p:spPr>
              <a:xfrm>
                <a:off x="906173" y="3429000"/>
                <a:ext cx="3416444" cy="4244974"/>
              </a:xfrm>
              <a:prstGeom prst="rect">
                <a:avLst/>
              </a:prstGeom>
            </p:spPr>
            <p:txBody>
              <a:bodyPr vert="horz" lIns="91440" tIns="45720" rIns="91440" bIns="45720" rtlCol="0">
                <a:noAutofit/>
              </a:bodyPr>
              <a:lst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sz="2200" dirty="0">
                  <a:latin typeface="+mn-lt"/>
                </a:endParaRPr>
              </a:p>
              <a:p>
                <a:r>
                  <a:rPr lang="en-US" sz="2400" dirty="0">
                    <a:latin typeface="+mn-lt"/>
                  </a:rPr>
                  <a:t>Step 3: Compute Squared Distances from </a:t>
                </a: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𝐶</m:t>
                        </m:r>
                      </m:e>
                      <m:sub>
                        <m:r>
                          <a:rPr lang="en-US" sz="2400" i="1" dirty="0" smtClean="0">
                            <a:latin typeface="Cambria Math" panose="02040503050406030204" pitchFamily="18" charset="0"/>
                          </a:rPr>
                          <m:t>1</m:t>
                        </m:r>
                      </m:sub>
                    </m:sSub>
                  </m:oMath>
                </a14:m>
                <a:r>
                  <a:rPr lang="en-US" sz="2400" dirty="0">
                    <a:latin typeface="+mn-lt"/>
                  </a:rPr>
                  <a:t> </a:t>
                </a:r>
              </a:p>
              <a:p>
                <a:pPr lvl="1"/>
                <a14:m>
                  <m:oMath xmlns:m="http://schemas.openxmlformats.org/officeDocument/2006/math">
                    <m:sSup>
                      <m:sSupPr>
                        <m:ctrlPr>
                          <a:rPr lang="sv-SE" sz="2200" i="1" smtClean="0">
                            <a:latin typeface="Cambria Math" panose="02040503050406030204" pitchFamily="18" charset="0"/>
                          </a:rPr>
                        </m:ctrlPr>
                      </m:sSupPr>
                      <m:e>
                        <m:r>
                          <a:rPr lang="sv-SE" sz="2200" i="1" smtClean="0">
                            <a:latin typeface="Cambria Math" panose="02040503050406030204" pitchFamily="18" charset="0"/>
                          </a:rPr>
                          <m:t>𝑑</m:t>
                        </m:r>
                      </m:e>
                      <m:sup>
                        <m:r>
                          <a:rPr lang="sv-SE" sz="2200" i="1" smtClean="0">
                            <a:latin typeface="Cambria Math" panose="02040503050406030204" pitchFamily="18" charset="0"/>
                          </a:rPr>
                          <m:t>2</m:t>
                        </m:r>
                      </m:sup>
                    </m:sSup>
                    <m:d>
                      <m:dPr>
                        <m:ctrlPr>
                          <a:rPr lang="sv-SE" sz="2200" i="1" smtClean="0">
                            <a:latin typeface="Cambria Math" panose="02040503050406030204" pitchFamily="18" charset="0"/>
                          </a:rPr>
                        </m:ctrlPr>
                      </m:dPr>
                      <m:e>
                        <m:sSub>
                          <m:sSubPr>
                            <m:ctrlPr>
                              <a:rPr lang="sv-SE" sz="2200" i="1" smtClean="0">
                                <a:latin typeface="Cambria Math" panose="02040503050406030204" pitchFamily="18" charset="0"/>
                              </a:rPr>
                            </m:ctrlPr>
                          </m:sSubPr>
                          <m:e>
                            <m:r>
                              <a:rPr lang="sv-SE" sz="2200" i="1" smtClean="0">
                                <a:latin typeface="Cambria Math" panose="02040503050406030204" pitchFamily="18" charset="0"/>
                              </a:rPr>
                              <m:t>𝑥</m:t>
                            </m:r>
                          </m:e>
                          <m:sub>
                            <m:r>
                              <a:rPr lang="sv-SE" sz="2200" i="1" smtClean="0">
                                <a:latin typeface="Cambria Math" panose="02040503050406030204" pitchFamily="18" charset="0"/>
                              </a:rPr>
                              <m:t>𝑖</m:t>
                            </m:r>
                          </m:sub>
                        </m:sSub>
                      </m:e>
                    </m:d>
                    <m:r>
                      <a:rPr lang="sv-SE" sz="2200" i="1" smtClean="0">
                        <a:latin typeface="Cambria Math" panose="02040503050406030204" pitchFamily="18" charset="0"/>
                      </a:rPr>
                      <m:t>=</m:t>
                    </m:r>
                    <m:sSup>
                      <m:sSupPr>
                        <m:ctrlPr>
                          <a:rPr lang="sv-SE" sz="2200" i="1" smtClean="0">
                            <a:latin typeface="Cambria Math" panose="02040503050406030204" pitchFamily="18" charset="0"/>
                          </a:rPr>
                        </m:ctrlPr>
                      </m:sSupPr>
                      <m:e>
                        <m:d>
                          <m:dPr>
                            <m:ctrlPr>
                              <a:rPr lang="sv-SE" sz="2200" i="1" smtClean="0">
                                <a:latin typeface="Cambria Math" panose="02040503050406030204" pitchFamily="18" charset="0"/>
                              </a:rPr>
                            </m:ctrlPr>
                          </m:dPr>
                          <m:e>
                            <m:r>
                              <a:rPr lang="sv-SE" sz="2200" i="1" smtClean="0">
                                <a:latin typeface="Cambria Math" panose="02040503050406030204" pitchFamily="18" charset="0"/>
                              </a:rPr>
                              <m:t>𝑥</m:t>
                            </m:r>
                            <m:r>
                              <a:rPr lang="sv-SE" sz="2200" i="1" smtClean="0">
                                <a:latin typeface="Cambria Math" panose="02040503050406030204" pitchFamily="18" charset="0"/>
                              </a:rPr>
                              <m:t> −</m:t>
                            </m:r>
                            <m:sSub>
                              <m:sSubPr>
                                <m:ctrlPr>
                                  <a:rPr lang="sv-SE" sz="2200" i="1" smtClean="0">
                                    <a:latin typeface="Cambria Math" panose="02040503050406030204" pitchFamily="18" charset="0"/>
                                  </a:rPr>
                                </m:ctrlPr>
                              </m:sSubPr>
                              <m:e>
                                <m:r>
                                  <a:rPr lang="sv-SE" sz="2200" i="1" smtClean="0">
                                    <a:latin typeface="Cambria Math" panose="02040503050406030204" pitchFamily="18" charset="0"/>
                                  </a:rPr>
                                  <m:t>𝐶</m:t>
                                </m:r>
                              </m:e>
                              <m:sub>
                                <m:r>
                                  <a:rPr lang="sv-SE" sz="2200" i="1" smtClean="0">
                                    <a:latin typeface="Cambria Math" panose="02040503050406030204" pitchFamily="18" charset="0"/>
                                  </a:rPr>
                                  <m:t>1</m:t>
                                </m:r>
                              </m:sub>
                            </m:sSub>
                          </m:e>
                        </m:d>
                      </m:e>
                      <m:sup>
                        <m:r>
                          <a:rPr lang="sv-SE" sz="2200" i="1" smtClean="0">
                            <a:latin typeface="Cambria Math" panose="02040503050406030204" pitchFamily="18" charset="0"/>
                          </a:rPr>
                          <m:t>2</m:t>
                        </m:r>
                      </m:sup>
                    </m:sSup>
                    <m:r>
                      <a:rPr lang="sv-SE" sz="2200" i="1" smtClean="0">
                        <a:latin typeface="Cambria Math" panose="02040503050406030204" pitchFamily="18" charset="0"/>
                      </a:rPr>
                      <m:t>+</m:t>
                    </m:r>
                    <m:sSup>
                      <m:sSupPr>
                        <m:ctrlPr>
                          <a:rPr lang="sv-SE" sz="2200" i="1" smtClean="0">
                            <a:latin typeface="Cambria Math" panose="02040503050406030204" pitchFamily="18" charset="0"/>
                          </a:rPr>
                        </m:ctrlPr>
                      </m:sSupPr>
                      <m:e>
                        <m:d>
                          <m:dPr>
                            <m:ctrlPr>
                              <a:rPr lang="sv-SE" sz="2200" i="1" smtClean="0">
                                <a:latin typeface="Cambria Math" panose="02040503050406030204" pitchFamily="18" charset="0"/>
                              </a:rPr>
                            </m:ctrlPr>
                          </m:dPr>
                          <m:e>
                            <m:r>
                              <a:rPr lang="sv-SE" sz="2200" i="1" smtClean="0">
                                <a:latin typeface="Cambria Math" panose="02040503050406030204" pitchFamily="18" charset="0"/>
                              </a:rPr>
                              <m:t>𝑥</m:t>
                            </m:r>
                            <m:r>
                              <a:rPr lang="sv-SE" sz="2200" i="1" smtClean="0">
                                <a:latin typeface="Cambria Math" panose="02040503050406030204" pitchFamily="18" charset="0"/>
                              </a:rPr>
                              <m:t> −</m:t>
                            </m:r>
                            <m:sSub>
                              <m:sSubPr>
                                <m:ctrlPr>
                                  <a:rPr lang="sv-SE" sz="2200" i="1" smtClean="0">
                                    <a:latin typeface="Cambria Math" panose="02040503050406030204" pitchFamily="18" charset="0"/>
                                  </a:rPr>
                                </m:ctrlPr>
                              </m:sSubPr>
                              <m:e>
                                <m:r>
                                  <a:rPr lang="sv-SE" sz="2200" i="1" smtClean="0">
                                    <a:latin typeface="Cambria Math" panose="02040503050406030204" pitchFamily="18" charset="0"/>
                                  </a:rPr>
                                  <m:t>𝐶</m:t>
                                </m:r>
                              </m:e>
                              <m:sub>
                                <m:r>
                                  <a:rPr lang="sv-SE" sz="2200" i="1" smtClean="0">
                                    <a:latin typeface="Cambria Math" panose="02040503050406030204" pitchFamily="18" charset="0"/>
                                  </a:rPr>
                                  <m:t>2</m:t>
                                </m:r>
                              </m:sub>
                            </m:sSub>
                          </m:e>
                        </m:d>
                      </m:e>
                      <m:sup>
                        <m:r>
                          <a:rPr lang="sv-SE" sz="2200" i="1" smtClean="0">
                            <a:latin typeface="Cambria Math" panose="02040503050406030204" pitchFamily="18" charset="0"/>
                          </a:rPr>
                          <m:t>2</m:t>
                        </m:r>
                      </m:sup>
                    </m:sSup>
                  </m:oMath>
                </a14:m>
                <a:endParaRPr lang="en-US" sz="2200" dirty="0">
                  <a:latin typeface="+mn-lt"/>
                </a:endParaRPr>
              </a:p>
            </p:txBody>
          </p:sp>
        </mc:Choice>
        <mc:Fallback>
          <p:sp>
            <p:nvSpPr>
              <p:cNvPr id="6" name="Content Placeholder 2">
                <a:extLst>
                  <a:ext uri="{FF2B5EF4-FFF2-40B4-BE49-F238E27FC236}">
                    <a16:creationId xmlns:a16="http://schemas.microsoft.com/office/drawing/2014/main" id="{F0726ED8-B81A-EC04-5D28-301024258657}"/>
                  </a:ext>
                </a:extLst>
              </p:cNvPr>
              <p:cNvSpPr txBox="1">
                <a:spLocks noRot="1" noChangeAspect="1" noMove="1" noResize="1" noEditPoints="1" noAdjustHandles="1" noChangeArrowheads="1" noChangeShapeType="1" noTextEdit="1"/>
              </p:cNvSpPr>
              <p:nvPr/>
            </p:nvSpPr>
            <p:spPr>
              <a:xfrm>
                <a:off x="906173" y="3429000"/>
                <a:ext cx="3416444" cy="4244974"/>
              </a:xfrm>
              <a:prstGeom prst="rect">
                <a:avLst/>
              </a:prstGeom>
              <a:blipFill>
                <a:blip r:embed="rId4"/>
                <a:stretch>
                  <a:fillRect l="-2593" r="-2593"/>
                </a:stretch>
              </a:blipFill>
            </p:spPr>
            <p:txBody>
              <a:bodyPr/>
              <a:lstStyle/>
              <a:p>
                <a:r>
                  <a:rPr lang="en-US">
                    <a:noFill/>
                  </a:rPr>
                  <a:t> </a:t>
                </a:r>
              </a:p>
            </p:txBody>
          </p:sp>
        </mc:Fallback>
      </mc:AlternateContent>
    </p:spTree>
    <p:extLst>
      <p:ext uri="{BB962C8B-B14F-4D97-AF65-F5344CB8AC3E}">
        <p14:creationId xmlns:p14="http://schemas.microsoft.com/office/powerpoint/2010/main" val="2818002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13B79-A7AB-38F9-C232-5477448E8BD1}"/>
              </a:ext>
            </a:extLst>
          </p:cNvPr>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685A319-BB82-2B6D-2124-2888DB2C8AA3}"/>
                  </a:ext>
                </a:extLst>
              </p:cNvPr>
              <p:cNvSpPr>
                <a:spLocks noGrp="1"/>
              </p:cNvSpPr>
              <p:nvPr>
                <p:ph sz="quarter" idx="13"/>
              </p:nvPr>
            </p:nvSpPr>
            <p:spPr>
              <a:xfrm>
                <a:off x="947738" y="1776412"/>
                <a:ext cx="9472971" cy="4887623"/>
              </a:xfrm>
            </p:spPr>
            <p:txBody>
              <a:bodyPr/>
              <a:lstStyle/>
              <a:p>
                <a:r>
                  <a:rPr lang="en-US" sz="2400" dirty="0"/>
                  <a:t>Step 4: </a:t>
                </a:r>
                <a:r>
                  <a:rPr lang="en-US" sz="2400" b="1" dirty="0"/>
                  <a:t>Select the Second Centroid Based on Probability</a:t>
                </a:r>
              </a:p>
              <a:p>
                <a:pPr lvl="1"/>
                <a:r>
                  <a:rPr lang="en-US" sz="2400" b="1" dirty="0"/>
                  <a:t>Probability </a:t>
                </a:r>
                <a14:m>
                  <m:oMath xmlns:m="http://schemas.openxmlformats.org/officeDocument/2006/math">
                    <m:r>
                      <a:rPr lang="sv-SE" sz="2400" b="1" i="1" smtClean="0">
                        <a:latin typeface="Cambria Math" panose="02040503050406030204" pitchFamily="18" charset="0"/>
                      </a:rPr>
                      <m:t>𝑷</m:t>
                    </m:r>
                    <m:d>
                      <m:dPr>
                        <m:ctrlPr>
                          <a:rPr lang="sv-SE" sz="2400" b="1" i="1" smtClean="0">
                            <a:latin typeface="Cambria Math" panose="02040503050406030204" pitchFamily="18" charset="0"/>
                          </a:rPr>
                        </m:ctrlPr>
                      </m:dPr>
                      <m:e>
                        <m:r>
                          <a:rPr lang="sv-SE" sz="2400" b="1" i="1" smtClean="0">
                            <a:latin typeface="Cambria Math" panose="02040503050406030204" pitchFamily="18" charset="0"/>
                          </a:rPr>
                          <m:t>𝒙</m:t>
                        </m:r>
                      </m:e>
                    </m:d>
                    <m:r>
                      <a:rPr lang="sv-SE" sz="2400" b="1" i="1" smtClean="0">
                        <a:latin typeface="Cambria Math" panose="02040503050406030204" pitchFamily="18" charset="0"/>
                      </a:rPr>
                      <m:t>= </m:t>
                    </m:r>
                    <m:f>
                      <m:fPr>
                        <m:ctrlPr>
                          <a:rPr lang="sv-SE" sz="2400" b="1" i="1" smtClean="0">
                            <a:latin typeface="Cambria Math" panose="02040503050406030204" pitchFamily="18" charset="0"/>
                          </a:rPr>
                        </m:ctrlPr>
                      </m:fPr>
                      <m:num>
                        <m:sSup>
                          <m:sSupPr>
                            <m:ctrlPr>
                              <a:rPr lang="sv-SE" sz="2400" b="1" i="1" smtClean="0">
                                <a:latin typeface="Cambria Math" panose="02040503050406030204" pitchFamily="18" charset="0"/>
                              </a:rPr>
                            </m:ctrlPr>
                          </m:sSupPr>
                          <m:e>
                            <m:r>
                              <a:rPr lang="sv-SE" sz="2400" b="1" i="1" smtClean="0">
                                <a:latin typeface="Cambria Math" panose="02040503050406030204" pitchFamily="18" charset="0"/>
                              </a:rPr>
                              <m:t>𝒅</m:t>
                            </m:r>
                          </m:e>
                          <m:sup>
                            <m:r>
                              <a:rPr lang="sv-SE" sz="2400" b="1" i="1" smtClean="0">
                                <a:latin typeface="Cambria Math" panose="02040503050406030204" pitchFamily="18" charset="0"/>
                              </a:rPr>
                              <m:t>𝟐</m:t>
                            </m:r>
                          </m:sup>
                        </m:sSup>
                      </m:num>
                      <m:den>
                        <m:nary>
                          <m:naryPr>
                            <m:chr m:val="∑"/>
                            <m:subHide m:val="on"/>
                            <m:supHide m:val="on"/>
                            <m:ctrlPr>
                              <a:rPr lang="sv-SE" sz="2400" b="1" i="1" smtClean="0">
                                <a:latin typeface="Cambria Math" panose="02040503050406030204" pitchFamily="18" charset="0"/>
                              </a:rPr>
                            </m:ctrlPr>
                          </m:naryPr>
                          <m:sub/>
                          <m:sup/>
                          <m:e>
                            <m:sSup>
                              <m:sSupPr>
                                <m:ctrlPr>
                                  <a:rPr lang="sv-SE" sz="2400" b="1" i="1" smtClean="0">
                                    <a:latin typeface="Cambria Math" panose="02040503050406030204" pitchFamily="18" charset="0"/>
                                  </a:rPr>
                                </m:ctrlPr>
                              </m:sSupPr>
                              <m:e>
                                <m:r>
                                  <a:rPr lang="sv-SE" sz="2400" b="1" i="1" smtClean="0">
                                    <a:latin typeface="Cambria Math" panose="02040503050406030204" pitchFamily="18" charset="0"/>
                                  </a:rPr>
                                  <m:t>𝒅</m:t>
                                </m:r>
                              </m:e>
                              <m:sup>
                                <m:r>
                                  <a:rPr lang="sv-SE" sz="2400" b="1" i="1" smtClean="0">
                                    <a:latin typeface="Cambria Math" panose="02040503050406030204" pitchFamily="18" charset="0"/>
                                  </a:rPr>
                                  <m:t>𝟐</m:t>
                                </m:r>
                              </m:sup>
                            </m:sSup>
                          </m:e>
                        </m:nary>
                      </m:den>
                    </m:f>
                  </m:oMath>
                </a14:m>
                <a:endParaRPr lang="en-US" sz="2400" b="1" dirty="0"/>
              </a:p>
              <a:p>
                <a:pPr lvl="1"/>
                <a:endParaRPr lang="en-US" sz="2400" b="1" dirty="0"/>
              </a:p>
              <a:p>
                <a:pPr lvl="1"/>
                <a:endParaRPr lang="en-US" sz="2400" b="1" dirty="0"/>
              </a:p>
              <a:p>
                <a:pPr lvl="1"/>
                <a:endParaRPr lang="en-US" sz="2400" b="1" dirty="0"/>
              </a:p>
              <a:p>
                <a:pPr lvl="1"/>
                <a:endParaRPr lang="en-US" sz="2400" b="1" dirty="0"/>
              </a:p>
              <a:p>
                <a:pPr lvl="1"/>
                <a:endParaRPr lang="en-US" sz="2400" b="1" dirty="0"/>
              </a:p>
              <a:p>
                <a:pPr lvl="1"/>
                <a:endParaRPr lang="en-US" sz="2400" b="1" dirty="0"/>
              </a:p>
              <a:p>
                <a:pPr lvl="1"/>
                <a:endParaRPr lang="en-US" sz="2400" b="1" dirty="0"/>
              </a:p>
              <a:p>
                <a:pPr lvl="1"/>
                <a:r>
                  <a:rPr lang="en-US" sz="2400" dirty="0">
                    <a:latin typeface="+mn-lt"/>
                  </a:rPr>
                  <a:t>Since (1,1) has the highest probability (0.407), it is chosen as the second centroid. Therefore, </a:t>
                </a:r>
                <a14:m>
                  <m:oMath xmlns:m="http://schemas.openxmlformats.org/officeDocument/2006/math">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𝐶</m:t>
                        </m:r>
                      </m:e>
                      <m:sub>
                        <m:r>
                          <a:rPr lang="sv-SE" sz="2400" b="0" i="1" smtClean="0">
                            <a:latin typeface="Cambria Math" panose="02040503050406030204" pitchFamily="18" charset="0"/>
                          </a:rPr>
                          <m:t>2</m:t>
                        </m:r>
                      </m:sub>
                    </m:sSub>
                    <m:r>
                      <a:rPr lang="sv-SE" sz="2400" b="0" i="1" smtClean="0">
                        <a:latin typeface="Cambria Math" panose="02040503050406030204" pitchFamily="18" charset="0"/>
                      </a:rPr>
                      <m:t>=(1,1)</m:t>
                    </m:r>
                  </m:oMath>
                </a14:m>
                <a:endParaRPr lang="en-US" sz="2400" dirty="0">
                  <a:latin typeface="+mn-lt"/>
                </a:endParaRPr>
              </a:p>
              <a:p>
                <a:endParaRPr lang="en-US" dirty="0"/>
              </a:p>
            </p:txBody>
          </p:sp>
        </mc:Choice>
        <mc:Fallback>
          <p:sp>
            <p:nvSpPr>
              <p:cNvPr id="3" name="Content Placeholder 2">
                <a:extLst>
                  <a:ext uri="{FF2B5EF4-FFF2-40B4-BE49-F238E27FC236}">
                    <a16:creationId xmlns:a16="http://schemas.microsoft.com/office/drawing/2014/main" id="{7685A319-BB82-2B6D-2124-2888DB2C8AA3}"/>
                  </a:ext>
                </a:extLst>
              </p:cNvPr>
              <p:cNvSpPr>
                <a:spLocks noGrp="1" noRot="1" noChangeAspect="1" noMove="1" noResize="1" noEditPoints="1" noAdjustHandles="1" noChangeArrowheads="1" noChangeShapeType="1" noTextEdit="1"/>
              </p:cNvSpPr>
              <p:nvPr>
                <p:ph sz="quarter" idx="13"/>
              </p:nvPr>
            </p:nvSpPr>
            <p:spPr>
              <a:xfrm>
                <a:off x="947738" y="1776412"/>
                <a:ext cx="9472971" cy="4887623"/>
              </a:xfrm>
              <a:blipFill>
                <a:blip r:embed="rId2"/>
                <a:stretch>
                  <a:fillRect l="-803" t="-2591"/>
                </a:stretch>
              </a:blipFill>
            </p:spPr>
            <p:txBody>
              <a:bodyPr/>
              <a:lstStyle/>
              <a:p>
                <a:r>
                  <a:rPr lang="en-US">
                    <a:noFill/>
                  </a:rPr>
                  <a:t> </a:t>
                </a:r>
              </a:p>
            </p:txBody>
          </p:sp>
        </mc:Fallback>
      </mc:AlternateContent>
      <p:pic>
        <p:nvPicPr>
          <p:cNvPr id="5" name="Picture 4" descr="A screenshot of a math table&#10;&#10;AI-generated content may be incorrect.">
            <a:extLst>
              <a:ext uri="{FF2B5EF4-FFF2-40B4-BE49-F238E27FC236}">
                <a16:creationId xmlns:a16="http://schemas.microsoft.com/office/drawing/2014/main" id="{863C059D-D5AA-4443-4D93-E4E2058D4E69}"/>
              </a:ext>
            </a:extLst>
          </p:cNvPr>
          <p:cNvPicPr>
            <a:picLocks noChangeAspect="1"/>
          </p:cNvPicPr>
          <p:nvPr/>
        </p:nvPicPr>
        <p:blipFill>
          <a:blip r:embed="rId3"/>
          <a:stretch>
            <a:fillRect/>
          </a:stretch>
        </p:blipFill>
        <p:spPr>
          <a:xfrm>
            <a:off x="1310047" y="2754168"/>
            <a:ext cx="9110662" cy="2592016"/>
          </a:xfrm>
          <a:prstGeom prst="rect">
            <a:avLst/>
          </a:prstGeom>
        </p:spPr>
      </p:pic>
    </p:spTree>
    <p:extLst>
      <p:ext uri="{BB962C8B-B14F-4D97-AF65-F5344CB8AC3E}">
        <p14:creationId xmlns:p14="http://schemas.microsoft.com/office/powerpoint/2010/main" val="322648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04D13-1F0E-782F-CBAC-399ECF4B5270}"/>
              </a:ext>
            </a:extLst>
          </p:cNvPr>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FE9A8B-AB43-58A6-C9D3-6BE328C39F33}"/>
                  </a:ext>
                </a:extLst>
              </p:cNvPr>
              <p:cNvSpPr>
                <a:spLocks noGrp="1"/>
              </p:cNvSpPr>
              <p:nvPr>
                <p:ph sz="quarter" idx="13"/>
              </p:nvPr>
            </p:nvSpPr>
            <p:spPr/>
            <p:txBody>
              <a:bodyPr/>
              <a:lstStyle/>
              <a:p>
                <a:r>
                  <a:rPr lang="en-US" sz="2400" b="1" dirty="0">
                    <a:latin typeface="+mn-lt"/>
                  </a:rPr>
                  <a:t>Compute Squared Distances from the Closest Selected Centroid</a:t>
                </a:r>
              </a:p>
              <a:p>
                <a:pPr lvl="1"/>
                <a14:m>
                  <m:oMath xmlns:m="http://schemas.openxmlformats.org/officeDocument/2006/math">
                    <m:r>
                      <m:rPr>
                        <m:nor/>
                      </m:rPr>
                      <a:rPr lang="en-US" sz="2200" smtClean="0">
                        <a:latin typeface="+mn-lt"/>
                      </a:rPr>
                      <m:t>Now</m:t>
                    </m:r>
                    <m:r>
                      <m:rPr>
                        <m:nor/>
                      </m:rPr>
                      <a:rPr lang="en-US" sz="2200" smtClean="0">
                        <a:latin typeface="+mn-lt"/>
                      </a:rPr>
                      <m:t>, </m:t>
                    </m:r>
                    <m:r>
                      <m:rPr>
                        <m:nor/>
                      </m:rPr>
                      <a:rPr lang="en-US" sz="2200" smtClean="0">
                        <a:latin typeface="+mn-lt"/>
                      </a:rPr>
                      <m:t>for</m:t>
                    </m:r>
                    <m:r>
                      <m:rPr>
                        <m:nor/>
                      </m:rPr>
                      <a:rPr lang="en-US" sz="2200" smtClean="0">
                        <a:latin typeface="+mn-lt"/>
                      </a:rPr>
                      <m:t> </m:t>
                    </m:r>
                    <m:r>
                      <m:rPr>
                        <m:nor/>
                      </m:rPr>
                      <a:rPr lang="en-US" sz="2200" smtClean="0">
                        <a:latin typeface="+mn-lt"/>
                      </a:rPr>
                      <m:t>each</m:t>
                    </m:r>
                    <m:r>
                      <m:rPr>
                        <m:nor/>
                      </m:rPr>
                      <a:rPr lang="en-US" sz="2200" smtClean="0">
                        <a:latin typeface="+mn-lt"/>
                      </a:rPr>
                      <m:t> </m:t>
                    </m:r>
                    <m:r>
                      <m:rPr>
                        <m:nor/>
                      </m:rPr>
                      <a:rPr lang="en-US" sz="2200" smtClean="0">
                        <a:latin typeface="+mn-lt"/>
                      </a:rPr>
                      <m:t>remaining</m:t>
                    </m:r>
                    <m:r>
                      <m:rPr>
                        <m:nor/>
                      </m:rPr>
                      <a:rPr lang="en-US" sz="2200" smtClean="0">
                        <a:latin typeface="+mn-lt"/>
                      </a:rPr>
                      <m:t> </m:t>
                    </m:r>
                    <m:r>
                      <m:rPr>
                        <m:nor/>
                      </m:rPr>
                      <a:rPr lang="en-US" sz="2200" smtClean="0">
                        <a:latin typeface="+mn-lt"/>
                      </a:rPr>
                      <m:t>point</m:t>
                    </m:r>
                    <m:r>
                      <m:rPr>
                        <m:nor/>
                      </m:rPr>
                      <a:rPr lang="en-US" sz="2200" smtClean="0">
                        <a:latin typeface="+mn-lt"/>
                      </a:rPr>
                      <m:t>, </m:t>
                    </m:r>
                    <m:r>
                      <m:rPr>
                        <m:nor/>
                      </m:rPr>
                      <a:rPr lang="en-US" sz="2200" smtClean="0">
                        <a:latin typeface="+mn-lt"/>
                      </a:rPr>
                      <m:t>compute</m:t>
                    </m:r>
                    <m:r>
                      <m:rPr>
                        <m:nor/>
                      </m:rPr>
                      <a:rPr lang="en-US" sz="2200" smtClean="0">
                        <a:latin typeface="+mn-lt"/>
                      </a:rPr>
                      <m:t> </m:t>
                    </m:r>
                    <m:r>
                      <m:rPr>
                        <m:nor/>
                      </m:rPr>
                      <a:rPr lang="en-US" sz="2200" smtClean="0">
                        <a:latin typeface="+mn-lt"/>
                      </a:rPr>
                      <m:t>its</m:t>
                    </m:r>
                    <m:r>
                      <m:rPr>
                        <m:nor/>
                      </m:rPr>
                      <a:rPr lang="en-US" sz="2200" smtClean="0">
                        <a:latin typeface="+mn-lt"/>
                      </a:rPr>
                      <m:t> </m:t>
                    </m:r>
                    <m:r>
                      <m:rPr>
                        <m:nor/>
                      </m:rPr>
                      <a:rPr lang="en-US" sz="2200" b="1" smtClean="0">
                        <a:latin typeface="+mn-lt"/>
                      </a:rPr>
                      <m:t>minimum</m:t>
                    </m:r>
                    <m:r>
                      <m:rPr>
                        <m:nor/>
                      </m:rPr>
                      <a:rPr lang="en-US" sz="2200" smtClean="0">
                        <a:latin typeface="+mn-lt"/>
                      </a:rPr>
                      <m:t> </m:t>
                    </m:r>
                    <m:r>
                      <m:rPr>
                        <m:nor/>
                      </m:rPr>
                      <a:rPr lang="en-US" sz="2200" smtClean="0">
                        <a:latin typeface="+mn-lt"/>
                      </a:rPr>
                      <m:t>squared</m:t>
                    </m:r>
                    <m:r>
                      <m:rPr>
                        <m:nor/>
                      </m:rPr>
                      <a:rPr lang="en-US" sz="2200" smtClean="0">
                        <a:latin typeface="+mn-lt"/>
                      </a:rPr>
                      <m:t> </m:t>
                    </m:r>
                    <m:r>
                      <m:rPr>
                        <m:nor/>
                      </m:rPr>
                      <a:rPr lang="en-US" sz="2200" smtClean="0">
                        <a:latin typeface="+mn-lt"/>
                      </a:rPr>
                      <m:t>distance</m:t>
                    </m:r>
                    <m:r>
                      <m:rPr>
                        <m:nor/>
                      </m:rPr>
                      <a:rPr lang="en-US" sz="2200" smtClean="0">
                        <a:latin typeface="+mn-lt"/>
                      </a:rPr>
                      <m:t> </m:t>
                    </m:r>
                    <m:r>
                      <m:rPr>
                        <m:nor/>
                      </m:rPr>
                      <a:rPr lang="en-US" sz="2200" smtClean="0">
                        <a:latin typeface="+mn-lt"/>
                      </a:rPr>
                      <m:t>to</m:t>
                    </m:r>
                    <m:r>
                      <m:rPr>
                        <m:nor/>
                      </m:rPr>
                      <a:rPr lang="en-US" sz="2200" smtClean="0">
                        <a:latin typeface="+mn-lt"/>
                      </a:rPr>
                      <m:t> </m:t>
                    </m:r>
                    <m:r>
                      <m:rPr>
                        <m:nor/>
                      </m:rPr>
                      <a:rPr lang="en-US" sz="2200" smtClean="0">
                        <a:latin typeface="+mn-lt"/>
                      </a:rPr>
                      <m:t>either</m:t>
                    </m:r>
                  </m:oMath>
                </a14:m>
                <a:endParaRPr lang="en-US" sz="2200" b="1" dirty="0">
                  <a:latin typeface="+mn-lt"/>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dirty="0" smtClean="0">
                              <a:latin typeface="+mn-lt"/>
                            </a:rPr>
                          </m:ctrlPr>
                        </m:sSubPr>
                        <m:e>
                          <m:r>
                            <a:rPr lang="en-US" sz="2400" b="0" i="1" dirty="0" smtClean="0">
                              <a:latin typeface="+mn-lt"/>
                            </a:rPr>
                            <m:t>𝐶</m:t>
                          </m:r>
                        </m:e>
                        <m:sub>
                          <m:r>
                            <a:rPr lang="en-US" sz="2400" b="0" i="1" dirty="0" smtClean="0">
                              <a:latin typeface="+mn-lt"/>
                            </a:rPr>
                            <m:t>1</m:t>
                          </m:r>
                        </m:sub>
                      </m:sSub>
                      <m:r>
                        <a:rPr lang="en-US" sz="2400" b="0" i="1" dirty="0" smtClean="0">
                          <a:latin typeface="+mn-lt"/>
                        </a:rPr>
                        <m:t> = (10,10) </m:t>
                      </m:r>
                      <m:r>
                        <a:rPr lang="en-US" sz="2400" b="0" i="1" dirty="0" smtClean="0">
                          <a:latin typeface="+mn-lt"/>
                        </a:rPr>
                        <m:t>𝑜𝑟</m:t>
                      </m:r>
                      <m:r>
                        <a:rPr lang="en-US" sz="2400" b="0" i="1" dirty="0" smtClean="0">
                          <a:latin typeface="+mn-lt"/>
                        </a:rPr>
                        <m:t> </m:t>
                      </m:r>
                      <m:sSub>
                        <m:sSubPr>
                          <m:ctrlPr>
                            <a:rPr lang="en-US" sz="2400" i="1" dirty="0" smtClean="0">
                              <a:latin typeface="+mn-lt"/>
                            </a:rPr>
                          </m:ctrlPr>
                        </m:sSubPr>
                        <m:e>
                          <m:r>
                            <a:rPr lang="en-US" sz="2400" b="0" i="1" dirty="0" smtClean="0">
                              <a:latin typeface="+mn-lt"/>
                            </a:rPr>
                            <m:t>𝐶</m:t>
                          </m:r>
                        </m:e>
                        <m:sub>
                          <m:r>
                            <a:rPr lang="en-US" sz="2400" b="0" i="1" dirty="0" smtClean="0">
                              <a:latin typeface="+mn-lt"/>
                            </a:rPr>
                            <m:t>2</m:t>
                          </m:r>
                        </m:sub>
                      </m:sSub>
                      <m:r>
                        <a:rPr lang="en-US" sz="2400" b="0" i="1" dirty="0" smtClean="0">
                          <a:latin typeface="+mn-lt"/>
                        </a:rPr>
                        <m:t> = (1,1)</m:t>
                      </m:r>
                    </m:oMath>
                  </m:oMathPara>
                </a14:m>
                <a:endParaRPr lang="en-US" sz="2400" dirty="0">
                  <a:latin typeface="+mn-lt"/>
                </a:endParaRPr>
              </a:p>
              <a:p>
                <a:pPr marL="0" indent="0">
                  <a:buNone/>
                </a:pPr>
                <a:endParaRPr lang="en-US" sz="2400" dirty="0">
                  <a:latin typeface="+mn-lt"/>
                </a:endParaRPr>
              </a:p>
              <a:p>
                <a:endParaRPr lang="en-US" sz="2400" dirty="0">
                  <a:latin typeface="+mn-lt"/>
                </a:endParaRPr>
              </a:p>
              <a:p>
                <a:endParaRPr lang="en-US" dirty="0"/>
              </a:p>
            </p:txBody>
          </p:sp>
        </mc:Choice>
        <mc:Fallback>
          <p:sp>
            <p:nvSpPr>
              <p:cNvPr id="3" name="Content Placeholder 2">
                <a:extLst>
                  <a:ext uri="{FF2B5EF4-FFF2-40B4-BE49-F238E27FC236}">
                    <a16:creationId xmlns:a16="http://schemas.microsoft.com/office/drawing/2014/main" id="{ACFE9A8B-AB43-58A6-C9D3-6BE328C39F33}"/>
                  </a:ext>
                </a:extLst>
              </p:cNvPr>
              <p:cNvSpPr>
                <a:spLocks noGrp="1" noRot="1" noChangeAspect="1" noMove="1" noResize="1" noEditPoints="1" noAdjustHandles="1" noChangeArrowheads="1" noChangeShapeType="1" noTextEdit="1"/>
              </p:cNvSpPr>
              <p:nvPr>
                <p:ph sz="quarter" idx="13"/>
              </p:nvPr>
            </p:nvSpPr>
            <p:spPr>
              <a:blipFill>
                <a:blip r:embed="rId2"/>
                <a:stretch>
                  <a:fillRect l="-803" t="-2679"/>
                </a:stretch>
              </a:blipFill>
            </p:spPr>
            <p:txBody>
              <a:bodyPr/>
              <a:lstStyle/>
              <a:p>
                <a:r>
                  <a:rPr lang="en-US">
                    <a:noFill/>
                  </a:rPr>
                  <a:t> </a:t>
                </a:r>
              </a:p>
            </p:txBody>
          </p:sp>
        </mc:Fallback>
      </mc:AlternateContent>
      <p:pic>
        <p:nvPicPr>
          <p:cNvPr id="5" name="Picture 4" descr="A screenshot of a math problem&#10;&#10;AI-generated content may be incorrect.">
            <a:extLst>
              <a:ext uri="{FF2B5EF4-FFF2-40B4-BE49-F238E27FC236}">
                <a16:creationId xmlns:a16="http://schemas.microsoft.com/office/drawing/2014/main" id="{7ED748F4-81FC-FBCC-82B1-D47981E249FE}"/>
              </a:ext>
            </a:extLst>
          </p:cNvPr>
          <p:cNvPicPr>
            <a:picLocks noChangeAspect="1"/>
          </p:cNvPicPr>
          <p:nvPr/>
        </p:nvPicPr>
        <p:blipFill>
          <a:blip r:embed="rId3"/>
          <a:stretch>
            <a:fillRect/>
          </a:stretch>
        </p:blipFill>
        <p:spPr>
          <a:xfrm>
            <a:off x="1204768" y="3052894"/>
            <a:ext cx="9307710" cy="3140085"/>
          </a:xfrm>
          <a:prstGeom prst="rect">
            <a:avLst/>
          </a:prstGeom>
        </p:spPr>
      </p:pic>
    </p:spTree>
    <p:extLst>
      <p:ext uri="{BB962C8B-B14F-4D97-AF65-F5344CB8AC3E}">
        <p14:creationId xmlns:p14="http://schemas.microsoft.com/office/powerpoint/2010/main" val="837388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BF85-7B20-314A-AE17-340631BC09F9}"/>
              </a:ext>
            </a:extLst>
          </p:cNvPr>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6C126BE-7A68-4094-0235-03BB209E0B5B}"/>
                  </a:ext>
                </a:extLst>
              </p:cNvPr>
              <p:cNvSpPr>
                <a:spLocks noGrp="1"/>
              </p:cNvSpPr>
              <p:nvPr>
                <p:ph sz="quarter" idx="13"/>
              </p:nvPr>
            </p:nvSpPr>
            <p:spPr>
              <a:xfrm>
                <a:off x="947738" y="1798782"/>
                <a:ext cx="9472971" cy="4244974"/>
              </a:xfrm>
            </p:spPr>
            <p:txBody>
              <a:bodyPr/>
              <a:lstStyle/>
              <a:p>
                <a:r>
                  <a:rPr lang="en-US" sz="2400" dirty="0">
                    <a:latin typeface="+mn-lt"/>
                  </a:rPr>
                  <a:t>Select the third centroid based on probability</a:t>
                </a:r>
              </a:p>
              <a:p>
                <a:endParaRPr lang="en-US" sz="2400" dirty="0">
                  <a:latin typeface="+mn-lt"/>
                </a:endParaRPr>
              </a:p>
              <a:p>
                <a:endParaRPr lang="en-US" sz="2400" dirty="0">
                  <a:latin typeface="+mn-lt"/>
                </a:endParaRPr>
              </a:p>
              <a:p>
                <a:endParaRPr lang="en-US" sz="2400" dirty="0">
                  <a:latin typeface="+mn-lt"/>
                </a:endParaRPr>
              </a:p>
              <a:p>
                <a:endParaRPr lang="en-US" sz="2400" dirty="0">
                  <a:latin typeface="+mn-lt"/>
                </a:endParaRPr>
              </a:p>
              <a:p>
                <a:endParaRPr lang="en-US" sz="2400" dirty="0">
                  <a:latin typeface="+mn-lt"/>
                </a:endParaRPr>
              </a:p>
              <a:p>
                <a:endParaRPr lang="en-US" sz="2400" dirty="0">
                  <a:latin typeface="+mn-lt"/>
                </a:endParaRPr>
              </a:p>
              <a:p>
                <a:endParaRPr lang="en-US" sz="2400" dirty="0">
                  <a:latin typeface="+mn-lt"/>
                </a:endParaRPr>
              </a:p>
              <a:p>
                <a:endParaRPr lang="en-US" sz="2400" dirty="0">
                  <a:latin typeface="+mn-lt"/>
                </a:endParaRPr>
              </a:p>
              <a:p>
                <a:endParaRPr lang="en-US" sz="2400" dirty="0">
                  <a:latin typeface="+mn-lt"/>
                </a:endParaRPr>
              </a:p>
              <a:p>
                <a:r>
                  <a:rPr lang="en-US" sz="2400" b="1" dirty="0">
                    <a:latin typeface="+mn-lt"/>
                  </a:rPr>
                  <a:t>(3,3) </a:t>
                </a:r>
                <a:r>
                  <a:rPr lang="en-US" sz="2400" dirty="0">
                    <a:latin typeface="+mn-lt"/>
                  </a:rPr>
                  <a:t>or </a:t>
                </a:r>
                <a:r>
                  <a:rPr lang="en-US" sz="2400" b="1" dirty="0">
                    <a:latin typeface="+mn-lt"/>
                  </a:rPr>
                  <a:t>(12,12) </a:t>
                </a:r>
                <a:r>
                  <a:rPr lang="en-US" sz="2400" dirty="0">
                    <a:latin typeface="+mn-lt"/>
                  </a:rPr>
                  <a:t>has the highest probability </a:t>
                </a:r>
                <a:r>
                  <a:rPr lang="en-US" sz="2400" b="1" dirty="0">
                    <a:latin typeface="+mn-lt"/>
                  </a:rPr>
                  <a:t>(0.40)</a:t>
                </a:r>
                <a:r>
                  <a:rPr lang="en-US" sz="2400" dirty="0">
                    <a:latin typeface="+mn-lt"/>
                  </a:rPr>
                  <a:t> </a:t>
                </a:r>
              </a:p>
              <a:p>
                <a:r>
                  <a:rPr lang="en-US" sz="2400" dirty="0">
                    <a:latin typeface="+mn-lt"/>
                  </a:rPr>
                  <a:t>Suppose (12,12) is selected as the third centroid</a:t>
                </a:r>
              </a:p>
              <a:p>
                <a:pPr lvl="1"/>
                <a14:m>
                  <m:oMath xmlns:m="http://schemas.openxmlformats.org/officeDocument/2006/math">
                    <m:sSub>
                      <m:sSubPr>
                        <m:ctrlPr>
                          <a:rPr lang="sv-SE" sz="2200" b="0" i="1" smtClean="0">
                            <a:latin typeface="Cambria Math" panose="02040503050406030204" pitchFamily="18" charset="0"/>
                          </a:rPr>
                        </m:ctrlPr>
                      </m:sSubPr>
                      <m:e>
                        <m:r>
                          <a:rPr lang="sv-SE" sz="2200" b="0" i="1" smtClean="0">
                            <a:latin typeface="Cambria Math" panose="02040503050406030204" pitchFamily="18" charset="0"/>
                          </a:rPr>
                          <m:t>𝐶</m:t>
                        </m:r>
                      </m:e>
                      <m:sub>
                        <m:r>
                          <a:rPr lang="sv-SE" sz="2200" b="0" i="1" smtClean="0">
                            <a:latin typeface="Cambria Math" panose="02040503050406030204" pitchFamily="18" charset="0"/>
                          </a:rPr>
                          <m:t>3</m:t>
                        </m:r>
                      </m:sub>
                    </m:sSub>
                    <m:r>
                      <a:rPr lang="sv-SE" sz="2200" b="0" i="1" smtClean="0">
                        <a:latin typeface="Cambria Math" panose="02040503050406030204" pitchFamily="18" charset="0"/>
                      </a:rPr>
                      <m:t>=</m:t>
                    </m:r>
                    <m:d>
                      <m:dPr>
                        <m:ctrlPr>
                          <a:rPr lang="sv-SE" sz="2200" b="0" i="1" smtClean="0">
                            <a:latin typeface="Cambria Math" panose="02040503050406030204" pitchFamily="18" charset="0"/>
                          </a:rPr>
                        </m:ctrlPr>
                      </m:dPr>
                      <m:e>
                        <m:r>
                          <a:rPr lang="sv-SE" sz="2200" b="0" i="1" smtClean="0">
                            <a:latin typeface="Cambria Math" panose="02040503050406030204" pitchFamily="18" charset="0"/>
                          </a:rPr>
                          <m:t>12, 12</m:t>
                        </m:r>
                      </m:e>
                    </m:d>
                  </m:oMath>
                </a14:m>
                <a:endParaRPr lang="sv-SE" sz="2200" dirty="0">
                  <a:latin typeface="+mn-lt"/>
                </a:endParaRPr>
              </a:p>
              <a:p>
                <a:r>
                  <a:rPr lang="en-US" sz="2400" dirty="0">
                    <a:latin typeface="+mn-lt"/>
                  </a:rPr>
                  <a:t>Proceed with normal K-Means algorithm</a:t>
                </a:r>
              </a:p>
              <a:p>
                <a:pPr lvl="1"/>
                <a:endParaRPr lang="en-US" sz="2200" dirty="0">
                  <a:latin typeface="+mn-lt"/>
                </a:endParaRPr>
              </a:p>
              <a:p>
                <a:endParaRPr lang="en-US" sz="2400" dirty="0">
                  <a:latin typeface="+mn-lt"/>
                </a:endParaRPr>
              </a:p>
              <a:p>
                <a:endParaRPr lang="en-US" sz="2400" dirty="0">
                  <a:latin typeface="+mn-lt"/>
                </a:endParaRPr>
              </a:p>
            </p:txBody>
          </p:sp>
        </mc:Choice>
        <mc:Fallback>
          <p:sp>
            <p:nvSpPr>
              <p:cNvPr id="3" name="Content Placeholder 2">
                <a:extLst>
                  <a:ext uri="{FF2B5EF4-FFF2-40B4-BE49-F238E27FC236}">
                    <a16:creationId xmlns:a16="http://schemas.microsoft.com/office/drawing/2014/main" id="{56C126BE-7A68-4094-0235-03BB209E0B5B}"/>
                  </a:ext>
                </a:extLst>
              </p:cNvPr>
              <p:cNvSpPr>
                <a:spLocks noGrp="1" noRot="1" noChangeAspect="1" noMove="1" noResize="1" noEditPoints="1" noAdjustHandles="1" noChangeArrowheads="1" noChangeShapeType="1" noTextEdit="1"/>
              </p:cNvSpPr>
              <p:nvPr>
                <p:ph sz="quarter" idx="13"/>
              </p:nvPr>
            </p:nvSpPr>
            <p:spPr>
              <a:xfrm>
                <a:off x="947738" y="1798782"/>
                <a:ext cx="9472971" cy="4244974"/>
              </a:xfrm>
              <a:blipFill>
                <a:blip r:embed="rId2"/>
                <a:stretch>
                  <a:fillRect l="-803" t="-2985" b="-7164"/>
                </a:stretch>
              </a:blipFill>
            </p:spPr>
            <p:txBody>
              <a:bodyPr/>
              <a:lstStyle/>
              <a:p>
                <a:r>
                  <a:rPr lang="en-US">
                    <a:noFill/>
                  </a:rPr>
                  <a:t> </a:t>
                </a:r>
              </a:p>
            </p:txBody>
          </p:sp>
        </mc:Fallback>
      </mc:AlternateContent>
      <p:pic>
        <p:nvPicPr>
          <p:cNvPr id="5" name="Picture 4" descr="A screenshot of a phone&#10;&#10;AI-generated content may be incorrect.">
            <a:extLst>
              <a:ext uri="{FF2B5EF4-FFF2-40B4-BE49-F238E27FC236}">
                <a16:creationId xmlns:a16="http://schemas.microsoft.com/office/drawing/2014/main" id="{6755DB45-9E12-34A1-CCF1-450C3A4BF3D7}"/>
              </a:ext>
            </a:extLst>
          </p:cNvPr>
          <p:cNvPicPr>
            <a:picLocks noChangeAspect="1"/>
          </p:cNvPicPr>
          <p:nvPr/>
        </p:nvPicPr>
        <p:blipFill>
          <a:blip r:embed="rId3"/>
          <a:stretch>
            <a:fillRect/>
          </a:stretch>
        </p:blipFill>
        <p:spPr>
          <a:xfrm>
            <a:off x="1365249" y="2415309"/>
            <a:ext cx="9312219" cy="2142836"/>
          </a:xfrm>
          <a:prstGeom prst="rect">
            <a:avLst/>
          </a:prstGeom>
        </p:spPr>
      </p:pic>
    </p:spTree>
    <p:extLst>
      <p:ext uri="{BB962C8B-B14F-4D97-AF65-F5344CB8AC3E}">
        <p14:creationId xmlns:p14="http://schemas.microsoft.com/office/powerpoint/2010/main" val="837954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FDBF1-2265-1F9A-F6E7-5A1E92190E0F}"/>
              </a:ext>
            </a:extLst>
          </p:cNvPr>
          <p:cNvSpPr>
            <a:spLocks noGrp="1"/>
          </p:cNvSpPr>
          <p:nvPr>
            <p:ph type="title"/>
          </p:nvPr>
        </p:nvSpPr>
        <p:spPr/>
        <p:txBody>
          <a:bodyPr/>
          <a:lstStyle/>
          <a:p>
            <a:r>
              <a:rPr lang="en-US" dirty="0"/>
              <a:t>K-Means vs K-Means++</a:t>
            </a:r>
          </a:p>
        </p:txBody>
      </p:sp>
      <p:sp>
        <p:nvSpPr>
          <p:cNvPr id="3" name="Content Placeholder 2">
            <a:extLst>
              <a:ext uri="{FF2B5EF4-FFF2-40B4-BE49-F238E27FC236}">
                <a16:creationId xmlns:a16="http://schemas.microsoft.com/office/drawing/2014/main" id="{7F7CF168-A86E-3DC6-BB78-FF7FC3A40AF3}"/>
              </a:ext>
            </a:extLst>
          </p:cNvPr>
          <p:cNvSpPr>
            <a:spLocks noGrp="1"/>
          </p:cNvSpPr>
          <p:nvPr>
            <p:ph sz="quarter" idx="13"/>
          </p:nvPr>
        </p:nvSpPr>
        <p:spPr/>
        <p:txBody>
          <a:bodyPr/>
          <a:lstStyle/>
          <a:p>
            <a:pPr algn="l" fontAlgn="base">
              <a:spcAft>
                <a:spcPts val="1800"/>
              </a:spcAft>
              <a:buFont typeface="Arial" panose="020B0604020202020204" pitchFamily="34" charset="0"/>
              <a:buChar char="•"/>
            </a:pPr>
            <a:r>
              <a:rPr lang="en-US" sz="2400" b="1" i="0" dirty="0">
                <a:effectLst/>
                <a:latin typeface="+mn-lt"/>
              </a:rPr>
              <a:t>Enhanced spread of centroids: </a:t>
            </a:r>
            <a:r>
              <a:rPr lang="en-US" sz="2400" b="0" i="0" dirty="0">
                <a:effectLst/>
                <a:latin typeface="+mn-lt"/>
              </a:rPr>
              <a:t>By selecting centroids based on distance, K-Means++ helps ensure that they are placed more effectively, making it less likely that clusters will overlap or be poorly defined.</a:t>
            </a:r>
          </a:p>
          <a:p>
            <a:pPr algn="l" fontAlgn="base">
              <a:spcAft>
                <a:spcPts val="1800"/>
              </a:spcAft>
              <a:buFont typeface="Arial" panose="020B0604020202020204" pitchFamily="34" charset="0"/>
              <a:buChar char="•"/>
            </a:pPr>
            <a:r>
              <a:rPr lang="en-US" sz="2400" b="1" i="0" dirty="0">
                <a:effectLst/>
                <a:latin typeface="+mn-lt"/>
              </a:rPr>
              <a:t>Better Convergence: </a:t>
            </a:r>
            <a:r>
              <a:rPr lang="en-US" sz="2400" b="0" i="0" dirty="0">
                <a:effectLst/>
                <a:latin typeface="+mn-lt"/>
              </a:rPr>
              <a:t>Since the initialization process in K-Means++ results in centroids being placed farther apart from each other and away from dense data areas, the algorithm tends to converge more quickly to a reasonable solution.</a:t>
            </a:r>
          </a:p>
          <a:p>
            <a:pPr algn="l" fontAlgn="base">
              <a:spcAft>
                <a:spcPts val="1800"/>
              </a:spcAft>
              <a:buFont typeface="Arial" panose="020B0604020202020204" pitchFamily="34" charset="0"/>
              <a:buChar char="•"/>
            </a:pPr>
            <a:r>
              <a:rPr lang="en-US" sz="2400" b="1" i="0" dirty="0">
                <a:effectLst/>
                <a:latin typeface="+mn-lt"/>
              </a:rPr>
              <a:t>Robustness: </a:t>
            </a:r>
            <a:r>
              <a:rPr lang="en-US" sz="2400" b="0" i="0" dirty="0">
                <a:effectLst/>
                <a:latin typeface="+mn-lt"/>
              </a:rPr>
              <a:t>The improved initialization also makes K-Means++ more robust to datasets with varying densities, shapes, and sizes of clusters</a:t>
            </a:r>
          </a:p>
          <a:p>
            <a:endParaRPr lang="en-US" dirty="0"/>
          </a:p>
        </p:txBody>
      </p:sp>
    </p:spTree>
    <p:extLst>
      <p:ext uri="{BB962C8B-B14F-4D97-AF65-F5344CB8AC3E}">
        <p14:creationId xmlns:p14="http://schemas.microsoft.com/office/powerpoint/2010/main" val="3743800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38F2919-2991-D02F-FB06-1F4EAB2A55E0}"/>
              </a:ext>
            </a:extLst>
          </p:cNvPr>
          <p:cNvSpPr>
            <a:spLocks noGrp="1"/>
          </p:cNvSpPr>
          <p:nvPr>
            <p:ph type="title"/>
          </p:nvPr>
        </p:nvSpPr>
        <p:spPr/>
        <p:txBody>
          <a:bodyPr/>
          <a:lstStyle/>
          <a:p>
            <a:r>
              <a:rPr lang="en-GB" dirty="0"/>
              <a:t>Intended Learning Outcome</a:t>
            </a:r>
          </a:p>
        </p:txBody>
      </p:sp>
      <p:sp>
        <p:nvSpPr>
          <p:cNvPr id="3" name="Platshållare för innehåll 2">
            <a:extLst>
              <a:ext uri="{FF2B5EF4-FFF2-40B4-BE49-F238E27FC236}">
                <a16:creationId xmlns:a16="http://schemas.microsoft.com/office/drawing/2014/main" id="{66B1E56E-D645-D1CC-B120-5A691FEC5592}"/>
              </a:ext>
            </a:extLst>
          </p:cNvPr>
          <p:cNvSpPr>
            <a:spLocks noGrp="1"/>
          </p:cNvSpPr>
          <p:nvPr>
            <p:ph sz="quarter" idx="13"/>
          </p:nvPr>
        </p:nvSpPr>
        <p:spPr/>
        <p:txBody>
          <a:bodyPr/>
          <a:lstStyle/>
          <a:p>
            <a:pPr rtl="0" fontAlgn="base">
              <a:buFont typeface="Arial" panose="020B0604020202020204" pitchFamily="34" charset="0"/>
              <a:buChar char="•"/>
            </a:pPr>
            <a:r>
              <a:rPr lang="en-US" sz="1800" b="0" i="0" u="none" strike="noStrike" dirty="0">
                <a:solidFill>
                  <a:srgbClr val="525252"/>
                </a:solidFill>
                <a:effectLst/>
                <a:latin typeface="Arial" panose="020B0604020202020204" pitchFamily="34" charset="0"/>
              </a:rPr>
              <a:t>Understand the meaning of clustering</a:t>
            </a:r>
          </a:p>
          <a:p>
            <a:pPr marL="0" indent="0" rtl="0" fontAlgn="base">
              <a:buNone/>
            </a:pPr>
            <a:endParaRPr lang="en-US" sz="1800" b="0" i="0" u="none" strike="noStrike" dirty="0">
              <a:solidFill>
                <a:srgbClr val="525252"/>
              </a:solidFill>
              <a:effectLst/>
              <a:latin typeface="Arial" panose="020B0604020202020204" pitchFamily="34" charset="0"/>
            </a:endParaRPr>
          </a:p>
          <a:p>
            <a:pPr rtl="0" fontAlgn="base">
              <a:buFont typeface="Arial" panose="020B0604020202020204" pitchFamily="34" charset="0"/>
              <a:buChar char="•"/>
            </a:pPr>
            <a:r>
              <a:rPr lang="en-US" sz="1800" b="0" i="0" u="none" strike="noStrike" dirty="0">
                <a:solidFill>
                  <a:srgbClr val="525252"/>
                </a:solidFill>
                <a:effectLst/>
                <a:latin typeface="Arial" panose="020B0604020202020204" pitchFamily="34" charset="0"/>
              </a:rPr>
              <a:t>Understand why we cluster data</a:t>
            </a:r>
          </a:p>
          <a:p>
            <a:pPr marL="0" indent="0" rtl="0" fontAlgn="base">
              <a:buNone/>
            </a:pPr>
            <a:endParaRPr lang="en-US" sz="1800" b="0" i="0" u="none" strike="noStrike" dirty="0">
              <a:solidFill>
                <a:srgbClr val="525252"/>
              </a:solidFill>
              <a:effectLst/>
              <a:latin typeface="Arial" panose="020B0604020202020204" pitchFamily="34" charset="0"/>
            </a:endParaRPr>
          </a:p>
          <a:p>
            <a:pPr rtl="0" fontAlgn="base">
              <a:buFont typeface="Arial" panose="020B0604020202020204" pitchFamily="34" charset="0"/>
              <a:buChar char="•"/>
            </a:pPr>
            <a:r>
              <a:rPr lang="en-US" sz="1800" b="0" i="0" u="none" strike="noStrike" dirty="0">
                <a:solidFill>
                  <a:srgbClr val="525252"/>
                </a:solidFill>
                <a:effectLst/>
                <a:latin typeface="Arial" panose="020B0604020202020204" pitchFamily="34" charset="0"/>
              </a:rPr>
              <a:t>Understand 3 main clustering algorithms</a:t>
            </a:r>
          </a:p>
          <a:p>
            <a:pPr marL="0" indent="0" rtl="0" fontAlgn="base">
              <a:buNone/>
            </a:pPr>
            <a:endParaRPr lang="en-US" sz="1800" b="0" i="0" u="none" strike="noStrike" dirty="0">
              <a:solidFill>
                <a:srgbClr val="525252"/>
              </a:solidFill>
              <a:effectLst/>
              <a:latin typeface="Arial" panose="020B0604020202020204" pitchFamily="34" charset="0"/>
            </a:endParaRPr>
          </a:p>
          <a:p>
            <a:pPr rtl="0" fontAlgn="base">
              <a:buFont typeface="Arial" panose="020B0604020202020204" pitchFamily="34" charset="0"/>
              <a:buChar char="•"/>
            </a:pPr>
            <a:r>
              <a:rPr lang="en-US" sz="1800" b="0" i="0" u="none" strike="noStrike" dirty="0">
                <a:solidFill>
                  <a:srgbClr val="525252"/>
                </a:solidFill>
                <a:effectLst/>
                <a:latin typeface="Arial" panose="020B0604020202020204" pitchFamily="34" charset="0"/>
              </a:rPr>
              <a:t>Learn how to use them in your research and work</a:t>
            </a:r>
            <a:br>
              <a:rPr lang="en-US" b="0" dirty="0">
                <a:effectLst/>
              </a:rPr>
            </a:br>
            <a:endParaRPr lang="en-GB" dirty="0"/>
          </a:p>
        </p:txBody>
      </p:sp>
    </p:spTree>
    <p:extLst>
      <p:ext uri="{BB962C8B-B14F-4D97-AF65-F5344CB8AC3E}">
        <p14:creationId xmlns:p14="http://schemas.microsoft.com/office/powerpoint/2010/main" val="3956364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223DE-D21C-B356-9E17-C3A17E087E93}"/>
              </a:ext>
            </a:extLst>
          </p:cNvPr>
          <p:cNvSpPr>
            <a:spLocks noGrp="1"/>
          </p:cNvSpPr>
          <p:nvPr>
            <p:ph type="title"/>
          </p:nvPr>
        </p:nvSpPr>
        <p:spPr/>
        <p:txBody>
          <a:bodyPr/>
          <a:lstStyle/>
          <a:p>
            <a:r>
              <a:rPr lang="en-US" dirty="0"/>
              <a:t>How to Determine K?</a:t>
            </a:r>
          </a:p>
        </p:txBody>
      </p:sp>
      <p:sp>
        <p:nvSpPr>
          <p:cNvPr id="3" name="Content Placeholder 2">
            <a:extLst>
              <a:ext uri="{FF2B5EF4-FFF2-40B4-BE49-F238E27FC236}">
                <a16:creationId xmlns:a16="http://schemas.microsoft.com/office/drawing/2014/main" id="{53EA4204-2F5E-DE10-1353-516E9540EA04}"/>
              </a:ext>
            </a:extLst>
          </p:cNvPr>
          <p:cNvSpPr>
            <a:spLocks noGrp="1"/>
          </p:cNvSpPr>
          <p:nvPr>
            <p:ph sz="quarter" idx="13"/>
          </p:nvPr>
        </p:nvSpPr>
        <p:spPr/>
        <p:txBody>
          <a:bodyPr/>
          <a:lstStyle/>
          <a:p>
            <a:pPr algn="l" rtl="0" fontAlgn="base">
              <a:spcAft>
                <a:spcPts val="750"/>
              </a:spcAft>
            </a:pPr>
            <a:r>
              <a:rPr lang="en-US" sz="2400" b="0" i="0" dirty="0">
                <a:effectLst/>
                <a:latin typeface="+mn-lt"/>
              </a:rPr>
              <a:t>The Elbow Method helps us find this optimal k value. </a:t>
            </a:r>
          </a:p>
          <a:p>
            <a:pPr lvl="1" fontAlgn="base">
              <a:spcAft>
                <a:spcPts val="1800"/>
              </a:spcAft>
              <a:buFont typeface="+mj-lt"/>
              <a:buAutoNum type="arabicPeriod"/>
            </a:pPr>
            <a:r>
              <a:rPr lang="en-US" sz="2400" b="0" i="0" dirty="0">
                <a:effectLst/>
                <a:latin typeface="+mn-lt"/>
              </a:rPr>
              <a:t>We iterate over a range of k values, typically from 1 to n (where n is a hyper-parameter you choose).</a:t>
            </a:r>
          </a:p>
          <a:p>
            <a:pPr lvl="1" fontAlgn="base">
              <a:spcAft>
                <a:spcPts val="1800"/>
              </a:spcAft>
              <a:buFont typeface="+mj-lt"/>
              <a:buAutoNum type="arabicPeriod"/>
            </a:pPr>
            <a:r>
              <a:rPr lang="en-US" sz="2400" b="0" i="0" dirty="0">
                <a:effectLst/>
                <a:latin typeface="+mn-lt"/>
              </a:rPr>
              <a:t>For each k, we calculate the </a:t>
            </a:r>
            <a:r>
              <a:rPr lang="en-US" sz="2400" b="1" i="0" dirty="0">
                <a:effectLst/>
                <a:latin typeface="+mn-lt"/>
              </a:rPr>
              <a:t>Within-Cluster Sum of Squares (WCSS)</a:t>
            </a:r>
            <a:r>
              <a:rPr lang="en-US" sz="2400" b="0" i="0" dirty="0">
                <a:effectLst/>
                <a:latin typeface="+mn-lt"/>
              </a:rPr>
              <a:t>.</a:t>
            </a:r>
            <a:br>
              <a:rPr lang="en-US" dirty="0"/>
            </a:br>
            <a:endParaRPr lang="en-US" b="0" i="0" dirty="0">
              <a:solidFill>
                <a:srgbClr val="273239"/>
              </a:solidFill>
              <a:effectLst/>
              <a:latin typeface="Nunito" pitchFamily="2" charset="77"/>
            </a:endParaRPr>
          </a:p>
        </p:txBody>
      </p:sp>
      <p:pic>
        <p:nvPicPr>
          <p:cNvPr id="5" name="Picture 4" descr="A white background with black text&#10;&#10;AI-generated content may be incorrect.">
            <a:extLst>
              <a:ext uri="{FF2B5EF4-FFF2-40B4-BE49-F238E27FC236}">
                <a16:creationId xmlns:a16="http://schemas.microsoft.com/office/drawing/2014/main" id="{CD2B4B01-1DA1-EF15-2AB1-C1F0A3F79A5A}"/>
              </a:ext>
            </a:extLst>
          </p:cNvPr>
          <p:cNvPicPr>
            <a:picLocks noChangeAspect="1"/>
          </p:cNvPicPr>
          <p:nvPr/>
        </p:nvPicPr>
        <p:blipFill>
          <a:blip r:embed="rId2"/>
          <a:stretch>
            <a:fillRect/>
          </a:stretch>
        </p:blipFill>
        <p:spPr>
          <a:xfrm>
            <a:off x="1210108" y="3574473"/>
            <a:ext cx="9479972" cy="3159991"/>
          </a:xfrm>
          <a:prstGeom prst="rect">
            <a:avLst/>
          </a:prstGeom>
        </p:spPr>
      </p:pic>
    </p:spTree>
    <p:extLst>
      <p:ext uri="{BB962C8B-B14F-4D97-AF65-F5344CB8AC3E}">
        <p14:creationId xmlns:p14="http://schemas.microsoft.com/office/powerpoint/2010/main" val="2093223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43754-A5F6-FAA4-00DF-F48337090809}"/>
              </a:ext>
            </a:extLst>
          </p:cNvPr>
          <p:cNvSpPr>
            <a:spLocks noGrp="1"/>
          </p:cNvSpPr>
          <p:nvPr>
            <p:ph type="title"/>
          </p:nvPr>
        </p:nvSpPr>
        <p:spPr/>
        <p:txBody>
          <a:bodyPr/>
          <a:lstStyle/>
          <a:p>
            <a:pPr fontAlgn="base">
              <a:spcBef>
                <a:spcPts val="1800"/>
              </a:spcBef>
              <a:spcAft>
                <a:spcPts val="1800"/>
              </a:spcAft>
            </a:pPr>
            <a:r>
              <a:rPr lang="en-US" i="0" dirty="0">
                <a:solidFill>
                  <a:srgbClr val="273239"/>
                </a:solidFill>
                <a:effectLst/>
              </a:rPr>
              <a:t>The Elbow Point: Optimal k Value</a:t>
            </a:r>
            <a:br>
              <a:rPr lang="en-US" i="0" dirty="0">
                <a:solidFill>
                  <a:srgbClr val="273239"/>
                </a:solidFill>
                <a:effectLst/>
              </a:rPr>
            </a:br>
            <a:br>
              <a:rPr lang="en-US" dirty="0"/>
            </a:br>
            <a:endParaRPr lang="en-US" dirty="0"/>
          </a:p>
        </p:txBody>
      </p:sp>
      <p:sp>
        <p:nvSpPr>
          <p:cNvPr id="3" name="Content Placeholder 2">
            <a:extLst>
              <a:ext uri="{FF2B5EF4-FFF2-40B4-BE49-F238E27FC236}">
                <a16:creationId xmlns:a16="http://schemas.microsoft.com/office/drawing/2014/main" id="{7B87E1BC-CC04-ABCC-62CA-D2294B20AD37}"/>
              </a:ext>
            </a:extLst>
          </p:cNvPr>
          <p:cNvSpPr>
            <a:spLocks noGrp="1"/>
          </p:cNvSpPr>
          <p:nvPr>
            <p:ph sz="quarter" idx="13"/>
          </p:nvPr>
        </p:nvSpPr>
        <p:spPr/>
        <p:txBody>
          <a:bodyPr/>
          <a:lstStyle/>
          <a:p>
            <a:pPr algn="l" fontAlgn="base">
              <a:spcAft>
                <a:spcPts val="1800"/>
              </a:spcAft>
              <a:buFont typeface="Arial" panose="020B0604020202020204" pitchFamily="34" charset="0"/>
              <a:buChar char="•"/>
            </a:pPr>
            <a:r>
              <a:rPr lang="en-US" sz="2400" b="1" i="0" dirty="0">
                <a:effectLst/>
                <a:latin typeface="+mn-lt"/>
              </a:rPr>
              <a:t>We calculate a distance measure called WCSS (Within-Cluster Sum of Squares).</a:t>
            </a:r>
            <a:r>
              <a:rPr lang="en-US" sz="2400" b="0" i="0" dirty="0">
                <a:effectLst/>
                <a:latin typeface="+mn-lt"/>
              </a:rPr>
              <a:t> This tells us how spread out the data points are within each cluster.</a:t>
            </a:r>
          </a:p>
          <a:p>
            <a:pPr algn="l" fontAlgn="base">
              <a:spcAft>
                <a:spcPts val="1800"/>
              </a:spcAft>
              <a:buFont typeface="Arial" panose="020B0604020202020204" pitchFamily="34" charset="0"/>
              <a:buChar char="•"/>
            </a:pPr>
            <a:r>
              <a:rPr lang="en-US" sz="2400" b="1" i="0" dirty="0">
                <a:effectLst/>
                <a:latin typeface="+mn-lt"/>
              </a:rPr>
              <a:t>We try different k values (number of clusters).</a:t>
            </a:r>
            <a:r>
              <a:rPr lang="en-US" sz="2400" b="0" i="0" dirty="0">
                <a:effectLst/>
                <a:latin typeface="+mn-lt"/>
              </a:rPr>
              <a:t> For each k, we run </a:t>
            </a:r>
            <a:r>
              <a:rPr lang="en-US" sz="2400" b="0" i="0" dirty="0" err="1">
                <a:effectLst/>
                <a:latin typeface="+mn-lt"/>
              </a:rPr>
              <a:t>KMeans</a:t>
            </a:r>
            <a:r>
              <a:rPr lang="en-US" sz="2400" b="0" i="0" dirty="0">
                <a:effectLst/>
                <a:latin typeface="+mn-lt"/>
              </a:rPr>
              <a:t> and calculate the WCSS.</a:t>
            </a:r>
          </a:p>
          <a:p>
            <a:pPr algn="l" fontAlgn="base">
              <a:spcAft>
                <a:spcPts val="1800"/>
              </a:spcAft>
              <a:buFont typeface="Arial" panose="020B0604020202020204" pitchFamily="34" charset="0"/>
              <a:buChar char="•"/>
            </a:pPr>
            <a:r>
              <a:rPr lang="en-US" sz="2400" b="1" i="0" dirty="0">
                <a:effectLst/>
                <a:latin typeface="+mn-lt"/>
              </a:rPr>
              <a:t>We plot a graph with k on the X-axis and WCSS on the Y-axis.</a:t>
            </a:r>
            <a:endParaRPr lang="en-US" sz="2400" b="0" i="0" dirty="0">
              <a:effectLst/>
              <a:latin typeface="+mn-lt"/>
            </a:endParaRPr>
          </a:p>
        </p:txBody>
      </p:sp>
    </p:spTree>
    <p:extLst>
      <p:ext uri="{BB962C8B-B14F-4D97-AF65-F5344CB8AC3E}">
        <p14:creationId xmlns:p14="http://schemas.microsoft.com/office/powerpoint/2010/main" val="3275586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1EE88-C0AB-749E-FA6F-6CBD39F7C2DC}"/>
              </a:ext>
            </a:extLst>
          </p:cNvPr>
          <p:cNvSpPr>
            <a:spLocks noGrp="1"/>
          </p:cNvSpPr>
          <p:nvPr>
            <p:ph type="title"/>
          </p:nvPr>
        </p:nvSpPr>
        <p:spPr/>
        <p:txBody>
          <a:bodyPr/>
          <a:lstStyle/>
          <a:p>
            <a:r>
              <a:rPr lang="en-US" b="1" i="0" dirty="0">
                <a:solidFill>
                  <a:srgbClr val="273239"/>
                </a:solidFill>
                <a:effectLst/>
                <a:latin typeface="Nunito" pitchFamily="2" charset="77"/>
              </a:rPr>
              <a:t>The Elbow Point: Optimal k Value</a:t>
            </a:r>
            <a:br>
              <a:rPr lang="en-US" b="1" i="0" dirty="0">
                <a:solidFill>
                  <a:srgbClr val="273239"/>
                </a:solidFill>
                <a:effectLst/>
                <a:latin typeface="Nunito" pitchFamily="2" charset="77"/>
              </a:rPr>
            </a:br>
            <a:br>
              <a:rPr lang="en-US" dirty="0"/>
            </a:br>
            <a:endParaRPr lang="en-US" dirty="0"/>
          </a:p>
        </p:txBody>
      </p:sp>
      <p:sp>
        <p:nvSpPr>
          <p:cNvPr id="3" name="Content Placeholder 2">
            <a:extLst>
              <a:ext uri="{FF2B5EF4-FFF2-40B4-BE49-F238E27FC236}">
                <a16:creationId xmlns:a16="http://schemas.microsoft.com/office/drawing/2014/main" id="{24C80C9E-1EE1-6F18-A926-33874C8E64C6}"/>
              </a:ext>
            </a:extLst>
          </p:cNvPr>
          <p:cNvSpPr>
            <a:spLocks noGrp="1"/>
          </p:cNvSpPr>
          <p:nvPr>
            <p:ph sz="quarter" idx="13"/>
          </p:nvPr>
        </p:nvSpPr>
        <p:spPr>
          <a:xfrm>
            <a:off x="823047" y="1570164"/>
            <a:ext cx="11078007" cy="1230023"/>
          </a:xfrm>
        </p:spPr>
        <p:txBody>
          <a:bodyPr/>
          <a:lstStyle/>
          <a:p>
            <a:pPr algn="l" fontAlgn="base">
              <a:spcAft>
                <a:spcPts val="1800"/>
              </a:spcAft>
              <a:buFont typeface="Arial" panose="020B0604020202020204" pitchFamily="34" charset="0"/>
              <a:buChar char="•"/>
            </a:pPr>
            <a:r>
              <a:rPr lang="en-US" sz="2400" b="1" i="0" dirty="0">
                <a:effectLst/>
                <a:latin typeface="+mn-lt"/>
              </a:rPr>
              <a:t>Identifying the Elbow Point</a:t>
            </a:r>
            <a:r>
              <a:rPr lang="en-US" sz="2400" b="0" i="0" dirty="0">
                <a:effectLst/>
                <a:latin typeface="+mn-lt"/>
              </a:rPr>
              <a:t>: As we increase k, the WCSS typically decreases because we’re creating more clusters, which tend to capture more data variations. However, there comes a point where adding more clusters results in only a marginal decrease in WCSS. This is where we observe an “elbow” shape in the graph.</a:t>
            </a:r>
            <a:br>
              <a:rPr lang="en-US" dirty="0"/>
            </a:br>
            <a:endParaRPr lang="en-US" dirty="0"/>
          </a:p>
          <a:p>
            <a:endParaRPr lang="en-US" dirty="0"/>
          </a:p>
        </p:txBody>
      </p:sp>
      <p:pic>
        <p:nvPicPr>
          <p:cNvPr id="5" name="Picture 4">
            <a:extLst>
              <a:ext uri="{FF2B5EF4-FFF2-40B4-BE49-F238E27FC236}">
                <a16:creationId xmlns:a16="http://schemas.microsoft.com/office/drawing/2014/main" id="{E872FBAD-5FED-10A2-E8DF-47FC8B0A1019}"/>
              </a:ext>
            </a:extLst>
          </p:cNvPr>
          <p:cNvPicPr>
            <a:picLocks noChangeAspect="1"/>
          </p:cNvPicPr>
          <p:nvPr/>
        </p:nvPicPr>
        <p:blipFill>
          <a:blip r:embed="rId2"/>
          <a:stretch>
            <a:fillRect/>
          </a:stretch>
        </p:blipFill>
        <p:spPr>
          <a:xfrm>
            <a:off x="5916009" y="2800187"/>
            <a:ext cx="6151299" cy="2773551"/>
          </a:xfrm>
          <a:prstGeom prst="rect">
            <a:avLst/>
          </a:prstGeom>
        </p:spPr>
      </p:pic>
      <p:sp>
        <p:nvSpPr>
          <p:cNvPr id="6" name="Content Placeholder 2">
            <a:extLst>
              <a:ext uri="{FF2B5EF4-FFF2-40B4-BE49-F238E27FC236}">
                <a16:creationId xmlns:a16="http://schemas.microsoft.com/office/drawing/2014/main" id="{15BF58BA-DEED-2D97-9B6F-1934D4C986AB}"/>
              </a:ext>
            </a:extLst>
          </p:cNvPr>
          <p:cNvSpPr txBox="1">
            <a:spLocks/>
          </p:cNvSpPr>
          <p:nvPr/>
        </p:nvSpPr>
        <p:spPr>
          <a:xfrm>
            <a:off x="338137" y="2817596"/>
            <a:ext cx="5577872" cy="4244974"/>
          </a:xfrm>
          <a:prstGeom prst="rect">
            <a:avLst/>
          </a:prstGeom>
        </p:spPr>
        <p:txBody>
          <a:bodyPr vert="horz" lIns="91440" tIns="45720" rIns="91440" bIns="45720" rtlCol="0">
            <a:noAutofit/>
          </a:bodyPr>
          <a:lst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fontAlgn="base">
              <a:spcBef>
                <a:spcPts val="375"/>
              </a:spcBef>
              <a:spcAft>
                <a:spcPts val="375"/>
              </a:spcAft>
            </a:pPr>
            <a:r>
              <a:rPr lang="en-US" sz="2400" b="1" dirty="0">
                <a:latin typeface="+mn-lt"/>
              </a:rPr>
              <a:t>Before the elbow</a:t>
            </a:r>
            <a:r>
              <a:rPr lang="en-US" sz="2400" dirty="0">
                <a:latin typeface="+mn-lt"/>
              </a:rPr>
              <a:t>: Increasing k significantly reduces WCSS, indicating that new clusters effectively capture more of the data’s variability.</a:t>
            </a:r>
          </a:p>
          <a:p>
            <a:pPr marL="742950" lvl="1" indent="-285750" fontAlgn="base">
              <a:spcBef>
                <a:spcPts val="375"/>
              </a:spcBef>
              <a:spcAft>
                <a:spcPts val="375"/>
              </a:spcAft>
            </a:pPr>
            <a:r>
              <a:rPr lang="en-US" sz="2400" b="1" dirty="0">
                <a:latin typeface="+mn-lt"/>
              </a:rPr>
              <a:t>After the elbow</a:t>
            </a:r>
            <a:r>
              <a:rPr lang="en-US" sz="2400" dirty="0">
                <a:latin typeface="+mn-lt"/>
              </a:rPr>
              <a:t>: Adding more clusters results in a minimal reduction in WCSS, suggesting that these extra clusters may not be necessary and could lead to overfitting.</a:t>
            </a:r>
          </a:p>
          <a:p>
            <a:br>
              <a:rPr lang="en-US" dirty="0"/>
            </a:br>
            <a:endParaRPr lang="en-US" dirty="0"/>
          </a:p>
          <a:p>
            <a:endParaRPr lang="en-US" dirty="0"/>
          </a:p>
        </p:txBody>
      </p:sp>
    </p:spTree>
    <p:extLst>
      <p:ext uri="{BB962C8B-B14F-4D97-AF65-F5344CB8AC3E}">
        <p14:creationId xmlns:p14="http://schemas.microsoft.com/office/powerpoint/2010/main" val="1781272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2080E-6D82-BC12-13BB-EDD38851A107}"/>
              </a:ext>
            </a:extLst>
          </p:cNvPr>
          <p:cNvSpPr>
            <a:spLocks noGrp="1"/>
          </p:cNvSpPr>
          <p:nvPr>
            <p:ph type="title"/>
          </p:nvPr>
        </p:nvSpPr>
        <p:spPr>
          <a:xfrm>
            <a:off x="947738" y="836613"/>
            <a:ext cx="9650989" cy="716142"/>
          </a:xfrm>
        </p:spPr>
        <p:txBody>
          <a:bodyPr/>
          <a:lstStyle/>
          <a:p>
            <a:r>
              <a:rPr lang="en-US" dirty="0"/>
              <a:t>Limitations of K-Means: Handling non-Globular Shapes</a:t>
            </a:r>
          </a:p>
        </p:txBody>
      </p:sp>
      <p:pic>
        <p:nvPicPr>
          <p:cNvPr id="5122" name="Picture 2" descr="Output image">
            <a:extLst>
              <a:ext uri="{FF2B5EF4-FFF2-40B4-BE49-F238E27FC236}">
                <a16:creationId xmlns:a16="http://schemas.microsoft.com/office/drawing/2014/main" id="{EFF422D7-7FC0-D1EE-24FE-0B08763DE6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145"/>
          <a:stretch/>
        </p:blipFill>
        <p:spPr bwMode="auto">
          <a:xfrm>
            <a:off x="6061585" y="1791252"/>
            <a:ext cx="4604894" cy="22968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Output image">
            <a:extLst>
              <a:ext uri="{FF2B5EF4-FFF2-40B4-BE49-F238E27FC236}">
                <a16:creationId xmlns:a16="http://schemas.microsoft.com/office/drawing/2014/main" id="{920E5E5F-C54F-8684-4D49-0B4D793107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145"/>
          <a:stretch/>
        </p:blipFill>
        <p:spPr bwMode="auto">
          <a:xfrm>
            <a:off x="6129338" y="4326573"/>
            <a:ext cx="4469389" cy="22292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DE785E9-E084-EDF4-6FDA-F93D7AD71EF6}"/>
              </a:ext>
            </a:extLst>
          </p:cNvPr>
          <p:cNvSpPr txBox="1"/>
          <p:nvPr/>
        </p:nvSpPr>
        <p:spPr>
          <a:xfrm>
            <a:off x="806604" y="2182501"/>
            <a:ext cx="5081577" cy="4154984"/>
          </a:xfrm>
          <a:prstGeom prst="rect">
            <a:avLst/>
          </a:prstGeom>
          <a:noFill/>
        </p:spPr>
        <p:txBody>
          <a:bodyPr wrap="square">
            <a:spAutoFit/>
          </a:bodyPr>
          <a:lstStyle/>
          <a:p>
            <a:r>
              <a:rPr lang="en-US" sz="2400" dirty="0">
                <a:solidFill>
                  <a:schemeClr val="tx1">
                    <a:lumMod val="65000"/>
                    <a:lumOff val="35000"/>
                  </a:schemeClr>
                </a:solidFill>
              </a:rPr>
              <a:t>K-Means relies on </a:t>
            </a:r>
            <a:r>
              <a:rPr lang="en-US" sz="2400" b="1" dirty="0">
                <a:solidFill>
                  <a:schemeClr val="tx1">
                    <a:lumMod val="65000"/>
                    <a:lumOff val="35000"/>
                  </a:schemeClr>
                </a:solidFill>
              </a:rPr>
              <a:t>Euclidean distance</a:t>
            </a:r>
            <a:r>
              <a:rPr lang="en-US" sz="2400" dirty="0">
                <a:solidFill>
                  <a:schemeClr val="tx1">
                    <a:lumMod val="65000"/>
                    <a:lumOff val="35000"/>
                  </a:schemeClr>
                </a:solidFill>
              </a:rPr>
              <a:t> to measure similarity, which causes problems when:</a:t>
            </a:r>
          </a:p>
          <a:p>
            <a:endParaRPr lang="en-US" sz="2400" dirty="0">
              <a:solidFill>
                <a:schemeClr val="tx1">
                  <a:lumMod val="65000"/>
                  <a:lumOff val="35000"/>
                </a:schemeClr>
              </a:solidFill>
            </a:endParaRPr>
          </a:p>
          <a:p>
            <a:pPr>
              <a:buFont typeface="+mj-lt"/>
              <a:buAutoNum type="arabicPeriod"/>
            </a:pPr>
            <a:r>
              <a:rPr lang="en-US" sz="2400" dirty="0">
                <a:solidFill>
                  <a:schemeClr val="tx1">
                    <a:lumMod val="65000"/>
                    <a:lumOff val="35000"/>
                  </a:schemeClr>
                </a:solidFill>
              </a:rPr>
              <a:t> Clusters have irregular shapes (e.g., concentric circles, spirals)</a:t>
            </a:r>
          </a:p>
          <a:p>
            <a:pPr>
              <a:buFont typeface="+mj-lt"/>
              <a:buAutoNum type="arabicPeriod"/>
            </a:pPr>
            <a:endParaRPr lang="en-US" sz="2400" dirty="0">
              <a:solidFill>
                <a:schemeClr val="tx1">
                  <a:lumMod val="65000"/>
                  <a:lumOff val="35000"/>
                </a:schemeClr>
              </a:solidFill>
            </a:endParaRPr>
          </a:p>
          <a:p>
            <a:pPr>
              <a:buFont typeface="+mj-lt"/>
              <a:buAutoNum type="arabicPeriod"/>
            </a:pPr>
            <a:r>
              <a:rPr lang="en-US" sz="2400" dirty="0">
                <a:solidFill>
                  <a:schemeClr val="tx1">
                    <a:lumMod val="65000"/>
                    <a:lumOff val="35000"/>
                  </a:schemeClr>
                </a:solidFill>
              </a:rPr>
              <a:t>Clusters are connected by curved or non-linear boundaries</a:t>
            </a:r>
          </a:p>
          <a:p>
            <a:pPr>
              <a:buFont typeface="+mj-lt"/>
              <a:buAutoNum type="arabicPeriod"/>
            </a:pPr>
            <a:endParaRPr lang="en-US" sz="2400" dirty="0">
              <a:solidFill>
                <a:schemeClr val="tx1">
                  <a:lumMod val="65000"/>
                  <a:lumOff val="35000"/>
                </a:schemeClr>
              </a:solidFill>
            </a:endParaRPr>
          </a:p>
          <a:p>
            <a:pPr>
              <a:buFont typeface="+mj-lt"/>
              <a:buAutoNum type="arabicPeriod"/>
            </a:pPr>
            <a:r>
              <a:rPr lang="en-US" sz="2400" dirty="0">
                <a:solidFill>
                  <a:schemeClr val="tx1">
                    <a:lumMod val="65000"/>
                    <a:lumOff val="35000"/>
                  </a:schemeClr>
                </a:solidFill>
              </a:rPr>
              <a:t>Clusters have varying densities.</a:t>
            </a:r>
          </a:p>
        </p:txBody>
      </p:sp>
    </p:spTree>
    <p:extLst>
      <p:ext uri="{BB962C8B-B14F-4D97-AF65-F5344CB8AC3E}">
        <p14:creationId xmlns:p14="http://schemas.microsoft.com/office/powerpoint/2010/main" val="2805345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0DB4D-1F1A-15BF-9B6B-B3968A1DF8E0}"/>
              </a:ext>
            </a:extLst>
          </p:cNvPr>
          <p:cNvSpPr>
            <a:spLocks noGrp="1"/>
          </p:cNvSpPr>
          <p:nvPr>
            <p:ph type="title"/>
          </p:nvPr>
        </p:nvSpPr>
        <p:spPr/>
        <p:txBody>
          <a:bodyPr/>
          <a:lstStyle/>
          <a:p>
            <a:r>
              <a:rPr lang="en-US" b="1" dirty="0"/>
              <a:t>Alternatives to K-Means for Non-Globular Clusters</a:t>
            </a:r>
            <a:br>
              <a:rPr lang="en-US" b="1" dirty="0"/>
            </a:br>
            <a:endParaRPr lang="en-US" dirty="0"/>
          </a:p>
        </p:txBody>
      </p:sp>
      <p:pic>
        <p:nvPicPr>
          <p:cNvPr id="5" name="Content Placeholder 4" descr="A screenshot of a white sheet&#10;&#10;AI-generated content may be incorrect.">
            <a:extLst>
              <a:ext uri="{FF2B5EF4-FFF2-40B4-BE49-F238E27FC236}">
                <a16:creationId xmlns:a16="http://schemas.microsoft.com/office/drawing/2014/main" id="{E4F6321E-1904-1627-FDC6-26CE65A3BE7B}"/>
              </a:ext>
            </a:extLst>
          </p:cNvPr>
          <p:cNvPicPr>
            <a:picLocks noGrp="1" noChangeAspect="1"/>
          </p:cNvPicPr>
          <p:nvPr>
            <p:ph sz="quarter" idx="13"/>
          </p:nvPr>
        </p:nvPicPr>
        <p:blipFill>
          <a:blip r:embed="rId2"/>
          <a:srcRect b="18608"/>
          <a:stretch/>
        </p:blipFill>
        <p:spPr>
          <a:xfrm>
            <a:off x="947738" y="2258291"/>
            <a:ext cx="9954048" cy="3541423"/>
          </a:xfrm>
        </p:spPr>
      </p:pic>
    </p:spTree>
    <p:extLst>
      <p:ext uri="{BB962C8B-B14F-4D97-AF65-F5344CB8AC3E}">
        <p14:creationId xmlns:p14="http://schemas.microsoft.com/office/powerpoint/2010/main" val="2859297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F979A-9277-1305-FDC6-8A11D209D8CB}"/>
              </a:ext>
            </a:extLst>
          </p:cNvPr>
          <p:cNvSpPr>
            <a:spLocks noGrp="1"/>
          </p:cNvSpPr>
          <p:nvPr>
            <p:ph type="title"/>
          </p:nvPr>
        </p:nvSpPr>
        <p:spPr/>
        <p:txBody>
          <a:bodyPr/>
          <a:lstStyle/>
          <a:p>
            <a:r>
              <a:rPr lang="en-US" dirty="0"/>
              <a:t>DBSCAN (</a:t>
            </a:r>
            <a:r>
              <a:rPr lang="en-US" b="0" i="0" dirty="0">
                <a:solidFill>
                  <a:srgbClr val="111111"/>
                </a:solidFill>
                <a:effectLst/>
              </a:rPr>
              <a:t>Density-Based Spatial Clustering of Applications with Noise)</a:t>
            </a:r>
            <a:endParaRPr lang="en-US" dirty="0"/>
          </a:p>
        </p:txBody>
      </p:sp>
      <p:sp>
        <p:nvSpPr>
          <p:cNvPr id="4" name="Content Placeholder 2">
            <a:extLst>
              <a:ext uri="{FF2B5EF4-FFF2-40B4-BE49-F238E27FC236}">
                <a16:creationId xmlns:a16="http://schemas.microsoft.com/office/drawing/2014/main" id="{114542ED-7AA4-6B07-FEF0-7257F6E98309}"/>
              </a:ext>
            </a:extLst>
          </p:cNvPr>
          <p:cNvSpPr txBox="1">
            <a:spLocks/>
          </p:cNvSpPr>
          <p:nvPr/>
        </p:nvSpPr>
        <p:spPr>
          <a:xfrm>
            <a:off x="947738" y="2344450"/>
            <a:ext cx="9472971" cy="4244974"/>
          </a:xfrm>
          <a:prstGeom prst="rect">
            <a:avLst/>
          </a:prstGeom>
        </p:spPr>
        <p:txBody>
          <a:bodyPr vert="horz" lIns="91440" tIns="45720" rIns="91440" bIns="45720" rtlCol="0">
            <a:noAutofit/>
          </a:bodyPr>
          <a:lst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DBSCAN is a density-based algorithm</a:t>
            </a:r>
          </a:p>
          <a:p>
            <a:pPr marL="0" indent="0">
              <a:buFont typeface="Arial" panose="020B0604020202020204" pitchFamily="34" charset="0"/>
              <a:buNone/>
            </a:pPr>
            <a:endParaRPr lang="en-US" sz="2400" dirty="0">
              <a:latin typeface="+mn-lt"/>
            </a:endParaRPr>
          </a:p>
          <a:p>
            <a:r>
              <a:rPr lang="en-US" sz="2400" b="1" dirty="0">
                <a:latin typeface="+mn-lt"/>
              </a:rPr>
              <a:t>Density =</a:t>
            </a:r>
            <a:r>
              <a:rPr lang="en-US" sz="2400" dirty="0">
                <a:latin typeface="+mn-lt"/>
              </a:rPr>
              <a:t> number of points within a specified radius (Eps)</a:t>
            </a:r>
          </a:p>
          <a:p>
            <a:pPr marL="0" indent="0">
              <a:buFont typeface="Arial" panose="020B0604020202020204" pitchFamily="34" charset="0"/>
              <a:buNone/>
            </a:pPr>
            <a:endParaRPr lang="en-US" sz="2400" dirty="0">
              <a:latin typeface="+mn-lt"/>
            </a:endParaRPr>
          </a:p>
          <a:p>
            <a:r>
              <a:rPr lang="en-US" sz="2400" dirty="0">
                <a:latin typeface="+mn-lt"/>
              </a:rPr>
              <a:t>A point is a </a:t>
            </a:r>
            <a:r>
              <a:rPr lang="en-US" sz="2400" b="1" dirty="0">
                <a:latin typeface="+mn-lt"/>
              </a:rPr>
              <a:t>core point </a:t>
            </a:r>
            <a:r>
              <a:rPr lang="en-US" sz="2400" dirty="0">
                <a:latin typeface="+mn-lt"/>
              </a:rPr>
              <a:t>if it has at least a specified number of points </a:t>
            </a:r>
            <a:r>
              <a:rPr lang="en-US" sz="2400" b="1" dirty="0">
                <a:latin typeface="+mn-lt"/>
              </a:rPr>
              <a:t>(</a:t>
            </a:r>
            <a:r>
              <a:rPr lang="en-US" sz="2400" b="1" dirty="0" err="1">
                <a:latin typeface="+mn-lt"/>
              </a:rPr>
              <a:t>MinPts</a:t>
            </a:r>
            <a:r>
              <a:rPr lang="en-US" sz="2400" dirty="0">
                <a:latin typeface="+mn-lt"/>
              </a:rPr>
              <a:t>) </a:t>
            </a:r>
            <a:r>
              <a:rPr lang="en-US" sz="2400" b="1" dirty="0">
                <a:latin typeface="+mn-lt"/>
              </a:rPr>
              <a:t>within Eps</a:t>
            </a:r>
          </a:p>
          <a:p>
            <a:pPr lvl="1"/>
            <a:r>
              <a:rPr lang="en-US" sz="2200" dirty="0">
                <a:latin typeface="+mn-lt"/>
              </a:rPr>
              <a:t>These are points that are at the interior of a cluster</a:t>
            </a:r>
            <a:endParaRPr lang="en-US" sz="2400" dirty="0">
              <a:latin typeface="+mn-lt"/>
            </a:endParaRPr>
          </a:p>
          <a:p>
            <a:pPr lvl="1"/>
            <a:r>
              <a:rPr lang="en-US" sz="2200" dirty="0">
                <a:latin typeface="+mn-lt"/>
              </a:rPr>
              <a:t>Counts the point itself</a:t>
            </a:r>
          </a:p>
          <a:p>
            <a:pPr marL="457200" lvl="1" indent="0">
              <a:buFont typeface="Arial" panose="020B0604020202020204" pitchFamily="34" charset="0"/>
              <a:buNone/>
            </a:pPr>
            <a:endParaRPr lang="en-US" sz="2200" dirty="0">
              <a:latin typeface="+mn-lt"/>
            </a:endParaRPr>
          </a:p>
          <a:p>
            <a:r>
              <a:rPr lang="en-US" sz="2400" dirty="0">
                <a:latin typeface="+mn-lt"/>
              </a:rPr>
              <a:t>A </a:t>
            </a:r>
            <a:r>
              <a:rPr lang="en-US" sz="2400" b="1" dirty="0">
                <a:latin typeface="+mn-lt"/>
              </a:rPr>
              <a:t>border point </a:t>
            </a:r>
            <a:r>
              <a:rPr lang="en-US" sz="2400" dirty="0">
                <a:latin typeface="+mn-lt"/>
              </a:rPr>
              <a:t>is not a core point but is close to a core point</a:t>
            </a:r>
          </a:p>
          <a:p>
            <a:endParaRPr lang="en-US" sz="2400" dirty="0">
              <a:latin typeface="+mn-lt"/>
            </a:endParaRPr>
          </a:p>
          <a:p>
            <a:r>
              <a:rPr lang="en-US" sz="2400" dirty="0">
                <a:latin typeface="+mn-lt"/>
              </a:rPr>
              <a:t>A </a:t>
            </a:r>
            <a:r>
              <a:rPr lang="en-US" sz="2400" b="1" dirty="0">
                <a:latin typeface="+mn-lt"/>
              </a:rPr>
              <a:t>noise point </a:t>
            </a:r>
            <a:r>
              <a:rPr lang="en-US" sz="2400" dirty="0">
                <a:latin typeface="+mn-lt"/>
              </a:rPr>
              <a:t>is any point that is </a:t>
            </a:r>
            <a:r>
              <a:rPr lang="en-US" sz="2400" b="1" dirty="0">
                <a:latin typeface="+mn-lt"/>
              </a:rPr>
              <a:t>not a core point </a:t>
            </a:r>
            <a:r>
              <a:rPr lang="en-US" sz="2400" dirty="0">
                <a:latin typeface="+mn-lt"/>
              </a:rPr>
              <a:t>or </a:t>
            </a:r>
            <a:r>
              <a:rPr lang="en-US" sz="2400" b="1" dirty="0">
                <a:latin typeface="+mn-lt"/>
              </a:rPr>
              <a:t>a border point</a:t>
            </a:r>
          </a:p>
        </p:txBody>
      </p:sp>
    </p:spTree>
    <p:extLst>
      <p:ext uri="{BB962C8B-B14F-4D97-AF65-F5344CB8AC3E}">
        <p14:creationId xmlns:p14="http://schemas.microsoft.com/office/powerpoint/2010/main" val="2584374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DBCFD-D27E-A2D1-5E78-D73369A398CE}"/>
              </a:ext>
            </a:extLst>
          </p:cNvPr>
          <p:cNvSpPr>
            <a:spLocks noGrp="1"/>
          </p:cNvSpPr>
          <p:nvPr>
            <p:ph type="title"/>
          </p:nvPr>
        </p:nvSpPr>
        <p:spPr>
          <a:xfrm>
            <a:off x="947738" y="836613"/>
            <a:ext cx="9472971" cy="716142"/>
          </a:xfrm>
        </p:spPr>
        <p:txBody>
          <a:bodyPr anchor="t">
            <a:normAutofit/>
          </a:bodyPr>
          <a:lstStyle/>
          <a:p>
            <a:r>
              <a:rPr lang="en-US" dirty="0"/>
              <a:t>DBSCAN: Core, Border and Noise</a:t>
            </a:r>
          </a:p>
        </p:txBody>
      </p:sp>
      <p:pic>
        <p:nvPicPr>
          <p:cNvPr id="6148" name="Picture 4">
            <a:extLst>
              <a:ext uri="{FF2B5EF4-FFF2-40B4-BE49-F238E27FC236}">
                <a16:creationId xmlns:a16="http://schemas.microsoft.com/office/drawing/2014/main" id="{1AF3CD00-22C4-F19A-C63B-CCB6D0BEC8C7}"/>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2200256" y="2039650"/>
            <a:ext cx="7861067" cy="4244974"/>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197945-2287-9D45-AC17-9A3C7DA23A00}"/>
              </a:ext>
            </a:extLst>
          </p:cNvPr>
          <p:cNvSpPr txBox="1"/>
          <p:nvPr/>
        </p:nvSpPr>
        <p:spPr>
          <a:xfrm>
            <a:off x="945647" y="2216727"/>
            <a:ext cx="1181477" cy="369332"/>
          </a:xfrm>
          <a:prstGeom prst="rect">
            <a:avLst/>
          </a:prstGeom>
          <a:noFill/>
        </p:spPr>
        <p:txBody>
          <a:bodyPr wrap="none" rtlCol="0">
            <a:spAutoFit/>
          </a:bodyPr>
          <a:lstStyle/>
          <a:p>
            <a:r>
              <a:rPr lang="en-US" dirty="0" err="1"/>
              <a:t>MinPts</a:t>
            </a:r>
            <a:r>
              <a:rPr lang="en-US" dirty="0"/>
              <a:t> = 7</a:t>
            </a:r>
          </a:p>
        </p:txBody>
      </p:sp>
    </p:spTree>
    <p:extLst>
      <p:ext uri="{BB962C8B-B14F-4D97-AF65-F5344CB8AC3E}">
        <p14:creationId xmlns:p14="http://schemas.microsoft.com/office/powerpoint/2010/main" val="3719337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C629F-49B2-B005-E457-6910B1EC0BD4}"/>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3549EFC8-16A6-62EB-6563-78483BBD47AF}"/>
              </a:ext>
            </a:extLst>
          </p:cNvPr>
          <p:cNvSpPr>
            <a:spLocks noGrp="1"/>
          </p:cNvSpPr>
          <p:nvPr>
            <p:ph sz="quarter" idx="13"/>
          </p:nvPr>
        </p:nvSpPr>
        <p:spPr/>
        <p:txBody>
          <a:bodyPr/>
          <a:lstStyle/>
          <a:p>
            <a:r>
              <a:rPr lang="en-US" sz="2400" dirty="0"/>
              <a:t>Given 9 Datapoints in a 2D space</a:t>
            </a:r>
          </a:p>
        </p:txBody>
      </p:sp>
      <p:pic>
        <p:nvPicPr>
          <p:cNvPr id="5" name="Picture 4" descr="A table with numbers and letters&#10;&#10;AI-generated content may be incorrect.">
            <a:extLst>
              <a:ext uri="{FF2B5EF4-FFF2-40B4-BE49-F238E27FC236}">
                <a16:creationId xmlns:a16="http://schemas.microsoft.com/office/drawing/2014/main" id="{91551A08-F679-C49A-841D-4E9A2A3C8BF5}"/>
              </a:ext>
            </a:extLst>
          </p:cNvPr>
          <p:cNvPicPr>
            <a:picLocks noChangeAspect="1"/>
          </p:cNvPicPr>
          <p:nvPr/>
        </p:nvPicPr>
        <p:blipFill>
          <a:blip r:embed="rId2"/>
          <a:stretch>
            <a:fillRect/>
          </a:stretch>
        </p:blipFill>
        <p:spPr>
          <a:xfrm>
            <a:off x="743264" y="2205606"/>
            <a:ext cx="9677445" cy="4389158"/>
          </a:xfrm>
          <a:prstGeom prst="rect">
            <a:avLst/>
          </a:prstGeom>
        </p:spPr>
      </p:pic>
    </p:spTree>
    <p:extLst>
      <p:ext uri="{BB962C8B-B14F-4D97-AF65-F5344CB8AC3E}">
        <p14:creationId xmlns:p14="http://schemas.microsoft.com/office/powerpoint/2010/main" val="2571512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B25C8-BC08-E2FB-0BA0-0A68D0E84223}"/>
              </a:ext>
            </a:extLst>
          </p:cNvPr>
          <p:cNvSpPr>
            <a:spLocks noGrp="1"/>
          </p:cNvSpPr>
          <p:nvPr>
            <p:ph type="title"/>
          </p:nvPr>
        </p:nvSpPr>
        <p:spPr/>
        <p:txBody>
          <a:bodyPr/>
          <a:lstStyle/>
          <a:p>
            <a:r>
              <a:rPr lang="en-US" dirty="0"/>
              <a:t>Compute Pair-wise Distance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11CEBA2-FC26-8914-6D7E-D47D6CD6EDA7}"/>
                  </a:ext>
                </a:extLst>
              </p:cNvPr>
              <p:cNvSpPr>
                <a:spLocks noGrp="1"/>
              </p:cNvSpPr>
              <p:nvPr>
                <p:ph sz="quarter" idx="13"/>
              </p:nvPr>
            </p:nvSpPr>
            <p:spPr>
              <a:xfrm>
                <a:off x="947738" y="1776413"/>
                <a:ext cx="10828626" cy="4244974"/>
              </a:xfrm>
            </p:spPr>
            <p:txBody>
              <a:bodyPr/>
              <a:lstStyle/>
              <a:p>
                <a:r>
                  <a:rPr lang="en-US" sz="2400" dirty="0"/>
                  <a:t>Useing the Euclidean distance </a:t>
                </a:r>
                <a14:m>
                  <m:oMath xmlns:m="http://schemas.openxmlformats.org/officeDocument/2006/math">
                    <m:r>
                      <a:rPr lang="sv-SE" sz="2400" b="0" i="1" smtClean="0">
                        <a:latin typeface="Cambria Math" panose="02040503050406030204" pitchFamily="18" charset="0"/>
                      </a:rPr>
                      <m:t>𝑑</m:t>
                    </m:r>
                    <m:d>
                      <m:dPr>
                        <m:ctrlPr>
                          <a:rPr lang="sv-SE" sz="2400" b="0" i="1" smtClean="0">
                            <a:latin typeface="Cambria Math" panose="02040503050406030204" pitchFamily="18" charset="0"/>
                          </a:rPr>
                        </m:ctrlPr>
                      </m:dPr>
                      <m:e>
                        <m:r>
                          <a:rPr lang="sv-SE" sz="2400" b="0" i="1" smtClean="0">
                            <a:latin typeface="Cambria Math" panose="02040503050406030204" pitchFamily="18" charset="0"/>
                          </a:rPr>
                          <m:t>𝐴</m:t>
                        </m:r>
                        <m:r>
                          <a:rPr lang="sv-SE" sz="2400" b="0" i="1" smtClean="0">
                            <a:latin typeface="Cambria Math" panose="02040503050406030204" pitchFamily="18" charset="0"/>
                          </a:rPr>
                          <m:t>,</m:t>
                        </m:r>
                        <m:r>
                          <a:rPr lang="sv-SE" sz="2400" b="0" i="1" smtClean="0">
                            <a:latin typeface="Cambria Math" panose="02040503050406030204" pitchFamily="18" charset="0"/>
                          </a:rPr>
                          <m:t>𝐵</m:t>
                        </m:r>
                      </m:e>
                    </m:d>
                    <m:r>
                      <a:rPr lang="sv-SE" sz="2400" b="0" i="1" smtClean="0">
                        <a:latin typeface="Cambria Math" panose="02040503050406030204" pitchFamily="18" charset="0"/>
                      </a:rPr>
                      <m:t>= </m:t>
                    </m:r>
                    <m:rad>
                      <m:radPr>
                        <m:degHide m:val="on"/>
                        <m:ctrlPr>
                          <a:rPr lang="sv-SE" sz="2400" b="0" i="1" smtClean="0">
                            <a:latin typeface="Cambria Math" panose="02040503050406030204" pitchFamily="18" charset="0"/>
                          </a:rPr>
                        </m:ctrlPr>
                      </m:radPr>
                      <m:deg/>
                      <m:e>
                        <m:sSup>
                          <m:sSupPr>
                            <m:ctrlPr>
                              <a:rPr lang="sv-SE" sz="2400" b="0" i="1" smtClean="0">
                                <a:latin typeface="Cambria Math" panose="02040503050406030204" pitchFamily="18" charset="0"/>
                              </a:rPr>
                            </m:ctrlPr>
                          </m:sSupPr>
                          <m:e>
                            <m:d>
                              <m:dPr>
                                <m:ctrlPr>
                                  <a:rPr lang="sv-SE" sz="2400" b="0" i="1" smtClean="0">
                                    <a:latin typeface="Cambria Math" panose="02040503050406030204" pitchFamily="18" charset="0"/>
                                  </a:rPr>
                                </m:ctrlPr>
                              </m:dPr>
                              <m:e>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𝑋</m:t>
                                    </m:r>
                                  </m:e>
                                  <m:sub>
                                    <m:r>
                                      <a:rPr lang="sv-SE" sz="2400" b="0" i="1" smtClean="0">
                                        <a:latin typeface="Cambria Math" panose="02040503050406030204" pitchFamily="18" charset="0"/>
                                      </a:rPr>
                                      <m:t>𝐴</m:t>
                                    </m:r>
                                  </m:sub>
                                </m:sSub>
                                <m:r>
                                  <a:rPr lang="sv-SE" sz="2400" b="0" i="1" smtClean="0">
                                    <a:latin typeface="Cambria Math" panose="02040503050406030204" pitchFamily="18" charset="0"/>
                                  </a:rPr>
                                  <m:t>−</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𝑋</m:t>
                                    </m:r>
                                  </m:e>
                                  <m:sub>
                                    <m:r>
                                      <a:rPr lang="sv-SE" sz="2400" b="0" i="1" smtClean="0">
                                        <a:latin typeface="Cambria Math" panose="02040503050406030204" pitchFamily="18" charset="0"/>
                                      </a:rPr>
                                      <m:t>𝐵</m:t>
                                    </m:r>
                                  </m:sub>
                                </m:sSub>
                              </m:e>
                            </m:d>
                          </m:e>
                          <m:sup>
                            <m:r>
                              <a:rPr lang="sv-SE" sz="2400" b="0" i="1" smtClean="0">
                                <a:latin typeface="Cambria Math" panose="02040503050406030204" pitchFamily="18" charset="0"/>
                              </a:rPr>
                              <m:t>2</m:t>
                            </m:r>
                          </m:sup>
                        </m:sSup>
                        <m:r>
                          <a:rPr lang="sv-SE" sz="2400" b="0" i="1" smtClean="0">
                            <a:latin typeface="Cambria Math" panose="02040503050406030204" pitchFamily="18" charset="0"/>
                          </a:rPr>
                          <m:t>+</m:t>
                        </m:r>
                        <m:sSup>
                          <m:sSupPr>
                            <m:ctrlPr>
                              <a:rPr lang="sv-SE" sz="2400" b="0" i="1" smtClean="0">
                                <a:latin typeface="Cambria Math" panose="02040503050406030204" pitchFamily="18" charset="0"/>
                              </a:rPr>
                            </m:ctrlPr>
                          </m:sSupPr>
                          <m:e>
                            <m:d>
                              <m:dPr>
                                <m:ctrlPr>
                                  <a:rPr lang="sv-SE" sz="2400" b="0" i="1" smtClean="0">
                                    <a:latin typeface="Cambria Math" panose="02040503050406030204" pitchFamily="18" charset="0"/>
                                  </a:rPr>
                                </m:ctrlPr>
                              </m:dPr>
                              <m:e>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𝑌</m:t>
                                    </m:r>
                                  </m:e>
                                  <m:sub>
                                    <m:r>
                                      <a:rPr lang="sv-SE" sz="2400" b="0" i="1" smtClean="0">
                                        <a:latin typeface="Cambria Math" panose="02040503050406030204" pitchFamily="18" charset="0"/>
                                      </a:rPr>
                                      <m:t>𝐴</m:t>
                                    </m:r>
                                  </m:sub>
                                </m:sSub>
                                <m:r>
                                  <a:rPr lang="sv-SE" sz="2400" b="0" i="1" smtClean="0">
                                    <a:latin typeface="Cambria Math" panose="02040503050406030204" pitchFamily="18" charset="0"/>
                                  </a:rPr>
                                  <m:t>−</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𝑌</m:t>
                                    </m:r>
                                  </m:e>
                                  <m:sub>
                                    <m:r>
                                      <a:rPr lang="sv-SE" sz="2400" b="0" i="1" smtClean="0">
                                        <a:latin typeface="Cambria Math" panose="02040503050406030204" pitchFamily="18" charset="0"/>
                                      </a:rPr>
                                      <m:t>𝐵</m:t>
                                    </m:r>
                                  </m:sub>
                                </m:sSub>
                              </m:e>
                            </m:d>
                          </m:e>
                          <m:sup>
                            <m:r>
                              <a:rPr lang="sv-SE" sz="2400" b="0" i="1" smtClean="0">
                                <a:latin typeface="Cambria Math" panose="02040503050406030204" pitchFamily="18" charset="0"/>
                              </a:rPr>
                              <m:t>2</m:t>
                            </m:r>
                          </m:sup>
                        </m:sSup>
                      </m:e>
                    </m:rad>
                    <m:r>
                      <a:rPr lang="sv-SE" sz="2400" b="0" i="1" smtClean="0">
                        <a:latin typeface="Cambria Math" panose="02040503050406030204" pitchFamily="18" charset="0"/>
                      </a:rPr>
                      <m:t> </m:t>
                    </m:r>
                  </m:oMath>
                </a14:m>
                <a:endParaRPr lang="en-US" sz="2400" dirty="0"/>
              </a:p>
            </p:txBody>
          </p:sp>
        </mc:Choice>
        <mc:Fallback>
          <p:sp>
            <p:nvSpPr>
              <p:cNvPr id="3" name="Content Placeholder 2">
                <a:extLst>
                  <a:ext uri="{FF2B5EF4-FFF2-40B4-BE49-F238E27FC236}">
                    <a16:creationId xmlns:a16="http://schemas.microsoft.com/office/drawing/2014/main" id="{F11CEBA2-FC26-8914-6D7E-D47D6CD6EDA7}"/>
                  </a:ext>
                </a:extLst>
              </p:cNvPr>
              <p:cNvSpPr>
                <a:spLocks noGrp="1" noRot="1" noChangeAspect="1" noMove="1" noResize="1" noEditPoints="1" noAdjustHandles="1" noChangeArrowheads="1" noChangeShapeType="1" noTextEdit="1"/>
              </p:cNvSpPr>
              <p:nvPr>
                <p:ph sz="quarter" idx="13"/>
              </p:nvPr>
            </p:nvSpPr>
            <p:spPr>
              <a:xfrm>
                <a:off x="947738" y="1776413"/>
                <a:ext cx="10828626" cy="4244974"/>
              </a:xfrm>
              <a:blipFill>
                <a:blip r:embed="rId2"/>
                <a:stretch>
                  <a:fillRect l="-703" t="-2976"/>
                </a:stretch>
              </a:blipFill>
            </p:spPr>
            <p:txBody>
              <a:bodyPr/>
              <a:lstStyle/>
              <a:p>
                <a:r>
                  <a:rPr lang="en-US">
                    <a:noFill/>
                  </a:rPr>
                  <a:t> </a:t>
                </a:r>
              </a:p>
            </p:txBody>
          </p:sp>
        </mc:Fallback>
      </mc:AlternateContent>
      <p:pic>
        <p:nvPicPr>
          <p:cNvPr id="5" name="Picture 4" descr="A table with numbers and letters&#10;&#10;AI-generated content may be incorrect.">
            <a:extLst>
              <a:ext uri="{FF2B5EF4-FFF2-40B4-BE49-F238E27FC236}">
                <a16:creationId xmlns:a16="http://schemas.microsoft.com/office/drawing/2014/main" id="{83E9BE49-C856-30E5-B46F-A71189FA0DA2}"/>
              </a:ext>
            </a:extLst>
          </p:cNvPr>
          <p:cNvPicPr>
            <a:picLocks noChangeAspect="1"/>
          </p:cNvPicPr>
          <p:nvPr/>
        </p:nvPicPr>
        <p:blipFill>
          <a:blip r:embed="rId3"/>
          <a:stretch>
            <a:fillRect/>
          </a:stretch>
        </p:blipFill>
        <p:spPr>
          <a:xfrm>
            <a:off x="1238683" y="2244575"/>
            <a:ext cx="9345790" cy="4244973"/>
          </a:xfrm>
          <a:prstGeom prst="rect">
            <a:avLst/>
          </a:prstGeom>
        </p:spPr>
      </p:pic>
    </p:spTree>
    <p:extLst>
      <p:ext uri="{BB962C8B-B14F-4D97-AF65-F5344CB8AC3E}">
        <p14:creationId xmlns:p14="http://schemas.microsoft.com/office/powerpoint/2010/main" val="289396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B3897-A3C6-05F4-3EF5-10F275A8B4D7}"/>
              </a:ext>
            </a:extLst>
          </p:cNvPr>
          <p:cNvSpPr>
            <a:spLocks noGrp="1"/>
          </p:cNvSpPr>
          <p:nvPr>
            <p:ph type="title"/>
          </p:nvPr>
        </p:nvSpPr>
        <p:spPr/>
        <p:txBody>
          <a:bodyPr/>
          <a:lstStyle/>
          <a:p>
            <a:r>
              <a:rPr lang="en-US" dirty="0"/>
              <a:t>Identify Core, Border, and Noise Points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7F47186-F67A-F93D-7BFC-92E62AD00253}"/>
                  </a:ext>
                </a:extLst>
              </p:cNvPr>
              <p:cNvSpPr>
                <a:spLocks noGrp="1"/>
              </p:cNvSpPr>
              <p:nvPr>
                <p:ph sz="quarter" idx="13"/>
              </p:nvPr>
            </p:nvSpPr>
            <p:spPr/>
            <p:txBody>
              <a:bodyPr/>
              <a:lstStyle/>
              <a:p>
                <a:r>
                  <a:rPr lang="en-US" sz="2400" dirty="0"/>
                  <a:t>Core Points (At least </a:t>
                </a:r>
                <a:r>
                  <a:rPr lang="en-US" sz="2400" b="1" dirty="0" err="1"/>
                  <a:t>MinPts</a:t>
                </a:r>
                <a:r>
                  <a:rPr lang="en-US" sz="2400" dirty="0"/>
                  <a:t> = 3 neighbors within </a:t>
                </a:r>
                <a14:m>
                  <m:oMath xmlns:m="http://schemas.openxmlformats.org/officeDocument/2006/math">
                    <m:r>
                      <a:rPr lang="el-GR" sz="2400" b="1" i="1" dirty="0" smtClean="0">
                        <a:latin typeface="Cambria Math" panose="02040503050406030204" pitchFamily="18" charset="0"/>
                        <a:ea typeface="Cambria Math" panose="02040503050406030204" pitchFamily="18" charset="0"/>
                      </a:rPr>
                      <m:t>𝜺</m:t>
                    </m:r>
                    <m:r>
                      <a:rPr lang="sv-SE" sz="2400" b="0" i="1" dirty="0" smtClean="0">
                        <a:latin typeface="Cambria Math" panose="02040503050406030204" pitchFamily="18" charset="0"/>
                        <a:ea typeface="Cambria Math" panose="02040503050406030204" pitchFamily="18" charset="0"/>
                      </a:rPr>
                      <m:t>=0.25</m:t>
                    </m:r>
                  </m:oMath>
                </a14:m>
                <a:r>
                  <a:rPr lang="el-GR" sz="2400" dirty="0"/>
                  <a:t>)</a:t>
                </a:r>
              </a:p>
              <a:p>
                <a:pPr marL="0" indent="0">
                  <a:buNone/>
                </a:pPr>
                <a:endParaRPr lang="en-US" dirty="0"/>
              </a:p>
            </p:txBody>
          </p:sp>
        </mc:Choice>
        <mc:Fallback>
          <p:sp>
            <p:nvSpPr>
              <p:cNvPr id="3" name="Content Placeholder 2">
                <a:extLst>
                  <a:ext uri="{FF2B5EF4-FFF2-40B4-BE49-F238E27FC236}">
                    <a16:creationId xmlns:a16="http://schemas.microsoft.com/office/drawing/2014/main" id="{67F47186-F67A-F93D-7BFC-92E62AD00253}"/>
                  </a:ext>
                </a:extLst>
              </p:cNvPr>
              <p:cNvSpPr>
                <a:spLocks noGrp="1" noRot="1" noChangeAspect="1" noMove="1" noResize="1" noEditPoints="1" noAdjustHandles="1" noChangeArrowheads="1" noChangeShapeType="1" noTextEdit="1"/>
              </p:cNvSpPr>
              <p:nvPr>
                <p:ph sz="quarter" idx="13"/>
              </p:nvPr>
            </p:nvSpPr>
            <p:spPr>
              <a:blipFill>
                <a:blip r:embed="rId3"/>
                <a:stretch>
                  <a:fillRect l="-803" t="-2976"/>
                </a:stretch>
              </a:blipFill>
            </p:spPr>
            <p:txBody>
              <a:bodyPr/>
              <a:lstStyle/>
              <a:p>
                <a:r>
                  <a:rPr lang="en-US">
                    <a:noFill/>
                  </a:rPr>
                  <a:t> </a:t>
                </a:r>
              </a:p>
            </p:txBody>
          </p:sp>
        </mc:Fallback>
      </mc:AlternateContent>
      <p:pic>
        <p:nvPicPr>
          <p:cNvPr id="13" name="Picture 12" descr="A screenshot of a math test&#10;&#10;AI-generated content may be incorrect.">
            <a:extLst>
              <a:ext uri="{FF2B5EF4-FFF2-40B4-BE49-F238E27FC236}">
                <a16:creationId xmlns:a16="http://schemas.microsoft.com/office/drawing/2014/main" id="{215F8CED-4F10-902F-400D-8BC3D51EAB68}"/>
              </a:ext>
            </a:extLst>
          </p:cNvPr>
          <p:cNvPicPr>
            <a:picLocks noChangeAspect="1"/>
          </p:cNvPicPr>
          <p:nvPr/>
        </p:nvPicPr>
        <p:blipFill>
          <a:blip r:embed="rId4"/>
          <a:stretch>
            <a:fillRect/>
          </a:stretch>
        </p:blipFill>
        <p:spPr>
          <a:xfrm>
            <a:off x="947737" y="2108892"/>
            <a:ext cx="9889457" cy="4555143"/>
          </a:xfrm>
          <a:prstGeom prst="rect">
            <a:avLst/>
          </a:prstGeom>
        </p:spPr>
      </p:pic>
    </p:spTree>
    <p:extLst>
      <p:ext uri="{BB962C8B-B14F-4D97-AF65-F5344CB8AC3E}">
        <p14:creationId xmlns:p14="http://schemas.microsoft.com/office/powerpoint/2010/main" val="1268709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1E1BB-A71D-06D4-4D16-23FFD6517EE0}"/>
              </a:ext>
            </a:extLst>
          </p:cNvPr>
          <p:cNvSpPr>
            <a:spLocks noGrp="1"/>
          </p:cNvSpPr>
          <p:nvPr>
            <p:ph type="title"/>
          </p:nvPr>
        </p:nvSpPr>
        <p:spPr/>
        <p:txBody>
          <a:bodyPr/>
          <a:lstStyle/>
          <a:p>
            <a:r>
              <a:rPr lang="en-US" dirty="0"/>
              <a:t>Supervised vs Unsupervised</a:t>
            </a:r>
          </a:p>
        </p:txBody>
      </p:sp>
      <p:sp>
        <p:nvSpPr>
          <p:cNvPr id="3" name="Content Placeholder 2">
            <a:extLst>
              <a:ext uri="{FF2B5EF4-FFF2-40B4-BE49-F238E27FC236}">
                <a16:creationId xmlns:a16="http://schemas.microsoft.com/office/drawing/2014/main" id="{F89985BB-4154-FB46-CFB5-B1D56D24338E}"/>
              </a:ext>
            </a:extLst>
          </p:cNvPr>
          <p:cNvSpPr>
            <a:spLocks noGrp="1"/>
          </p:cNvSpPr>
          <p:nvPr>
            <p:ph sz="quarter" idx="13"/>
          </p:nvPr>
        </p:nvSpPr>
        <p:spPr>
          <a:xfrm>
            <a:off x="947738" y="1776413"/>
            <a:ext cx="3919984" cy="4749078"/>
          </a:xfrm>
        </p:spPr>
        <p:txBody>
          <a:bodyPr/>
          <a:lstStyle/>
          <a:p>
            <a:r>
              <a:rPr lang="en-US" sz="2400" b="1" dirty="0">
                <a:latin typeface="+mn-lt"/>
              </a:rPr>
              <a:t>Supervised Learning</a:t>
            </a:r>
            <a:r>
              <a:rPr lang="en-US" sz="2400" dirty="0">
                <a:latin typeface="+mn-lt"/>
              </a:rPr>
              <a:t> requires labeled data → Used for </a:t>
            </a:r>
            <a:r>
              <a:rPr lang="en-US" sz="2400" b="1" dirty="0">
                <a:latin typeface="+mn-lt"/>
              </a:rPr>
              <a:t>prediction</a:t>
            </a:r>
            <a:r>
              <a:rPr lang="en-US" sz="2400" dirty="0">
                <a:latin typeface="+mn-lt"/>
              </a:rPr>
              <a:t>.</a:t>
            </a:r>
          </a:p>
          <a:p>
            <a:endParaRPr lang="en-US" sz="2400" b="1" dirty="0">
              <a:latin typeface="+mn-lt"/>
            </a:endParaRPr>
          </a:p>
          <a:p>
            <a:pPr marL="0" indent="0">
              <a:buNone/>
            </a:pPr>
            <a:endParaRPr lang="en-US" sz="2400" b="1" dirty="0">
              <a:latin typeface="+mn-lt"/>
            </a:endParaRPr>
          </a:p>
          <a:p>
            <a:r>
              <a:rPr lang="en-US" sz="2400" b="1" dirty="0">
                <a:latin typeface="+mn-lt"/>
              </a:rPr>
              <a:t>Unsupervised Learning</a:t>
            </a:r>
            <a:r>
              <a:rPr lang="en-US" sz="2400" dirty="0">
                <a:latin typeface="+mn-lt"/>
              </a:rPr>
              <a:t> works with unlabeled data → Used for </a:t>
            </a:r>
            <a:r>
              <a:rPr lang="en-US" sz="2400" b="1" dirty="0">
                <a:latin typeface="+mn-lt"/>
              </a:rPr>
              <a:t>finding hidden patterns</a:t>
            </a:r>
            <a:r>
              <a:rPr lang="en-US" sz="2400" dirty="0">
                <a:latin typeface="+mn-lt"/>
              </a:rPr>
              <a:t>.</a:t>
            </a:r>
          </a:p>
          <a:p>
            <a:endParaRPr lang="en-US" sz="2400" dirty="0">
              <a:latin typeface="+mn-lt"/>
            </a:endParaRPr>
          </a:p>
          <a:p>
            <a:r>
              <a:rPr lang="en-US" sz="2400" b="1" dirty="0">
                <a:latin typeface="+mn-lt"/>
              </a:rPr>
              <a:t>Applications</a:t>
            </a:r>
          </a:p>
          <a:p>
            <a:pPr marL="457200" rtl="0" fontAlgn="base">
              <a:spcBef>
                <a:spcPts val="1600"/>
              </a:spcBef>
              <a:buFont typeface="Arial" panose="020B0604020202020204" pitchFamily="34" charset="0"/>
              <a:buChar char="•"/>
            </a:pPr>
            <a:r>
              <a:rPr lang="en-US" sz="2400" b="1" i="0" u="none" strike="noStrike" dirty="0">
                <a:solidFill>
                  <a:srgbClr val="3F3F3F"/>
                </a:solidFill>
                <a:effectLst/>
                <a:latin typeface="+mn-lt"/>
              </a:rPr>
              <a:t>Clustering</a:t>
            </a:r>
            <a:endParaRPr lang="en-US" sz="2400" b="1" i="0" u="none" strike="noStrike" dirty="0">
              <a:solidFill>
                <a:srgbClr val="B31166"/>
              </a:solidFill>
              <a:effectLst/>
              <a:latin typeface="+mn-lt"/>
            </a:endParaRPr>
          </a:p>
          <a:p>
            <a:pPr marL="457200" rtl="0" fontAlgn="base">
              <a:spcBef>
                <a:spcPts val="1600"/>
              </a:spcBef>
              <a:buFont typeface="Arial" panose="020B0604020202020204" pitchFamily="34" charset="0"/>
              <a:buChar char="•"/>
            </a:pPr>
            <a:r>
              <a:rPr lang="en-US" sz="2400" b="0" i="0" u="none" strike="noStrike" dirty="0">
                <a:solidFill>
                  <a:srgbClr val="3F3F3F"/>
                </a:solidFill>
                <a:effectLst/>
                <a:latin typeface="+mn-lt"/>
              </a:rPr>
              <a:t>Anomaly detection</a:t>
            </a:r>
            <a:endParaRPr lang="en-US" sz="2400" b="0" i="0" u="none" strike="noStrike" dirty="0">
              <a:solidFill>
                <a:srgbClr val="B31166"/>
              </a:solidFill>
              <a:effectLst/>
              <a:latin typeface="+mn-lt"/>
            </a:endParaRPr>
          </a:p>
          <a:p>
            <a:pPr lvl="1"/>
            <a:endParaRPr lang="en-US" sz="2200" b="1" dirty="0">
              <a:latin typeface="+mn-lt"/>
            </a:endParaRPr>
          </a:p>
        </p:txBody>
      </p:sp>
      <p:graphicFrame>
        <p:nvGraphicFramePr>
          <p:cNvPr id="7" name="Table 6">
            <a:extLst>
              <a:ext uri="{FF2B5EF4-FFF2-40B4-BE49-F238E27FC236}">
                <a16:creationId xmlns:a16="http://schemas.microsoft.com/office/drawing/2014/main" id="{FC0AD402-7AC5-1A08-983D-4168D1F483D3}"/>
              </a:ext>
            </a:extLst>
          </p:cNvPr>
          <p:cNvGraphicFramePr>
            <a:graphicFrameLocks noGrp="1"/>
          </p:cNvGraphicFramePr>
          <p:nvPr>
            <p:extLst>
              <p:ext uri="{D42A27DB-BD31-4B8C-83A1-F6EECF244321}">
                <p14:modId xmlns:p14="http://schemas.microsoft.com/office/powerpoint/2010/main" val="2446628045"/>
              </p:ext>
            </p:extLst>
          </p:nvPr>
        </p:nvGraphicFramePr>
        <p:xfrm>
          <a:off x="4867722" y="2554657"/>
          <a:ext cx="2743200" cy="2489200"/>
        </p:xfrm>
        <a:graphic>
          <a:graphicData uri="http://schemas.openxmlformats.org/drawingml/2006/table">
            <a:tbl>
              <a:tblPr firstRow="1" bandRow="1">
                <a:tableStyleId>{5C22544A-7EE6-4342-B048-85BDC9FD1C3A}</a:tableStyleId>
              </a:tblPr>
              <a:tblGrid>
                <a:gridCol w="1021377">
                  <a:extLst>
                    <a:ext uri="{9D8B030D-6E8A-4147-A177-3AD203B41FA5}">
                      <a16:colId xmlns:a16="http://schemas.microsoft.com/office/drawing/2014/main" val="693002813"/>
                    </a:ext>
                  </a:extLst>
                </a:gridCol>
                <a:gridCol w="1008993">
                  <a:extLst>
                    <a:ext uri="{9D8B030D-6E8A-4147-A177-3AD203B41FA5}">
                      <a16:colId xmlns:a16="http://schemas.microsoft.com/office/drawing/2014/main" val="242793145"/>
                    </a:ext>
                  </a:extLst>
                </a:gridCol>
                <a:gridCol w="712830">
                  <a:extLst>
                    <a:ext uri="{9D8B030D-6E8A-4147-A177-3AD203B41FA5}">
                      <a16:colId xmlns:a16="http://schemas.microsoft.com/office/drawing/2014/main" val="3470101758"/>
                    </a:ext>
                  </a:extLst>
                </a:gridCol>
              </a:tblGrid>
              <a:tr h="370840">
                <a:tc>
                  <a:txBody>
                    <a:bodyPr/>
                    <a:lstStyle/>
                    <a:p>
                      <a:pPr algn="ctr"/>
                      <a:r>
                        <a:rPr lang="en-US" dirty="0">
                          <a:solidFill>
                            <a:schemeClr val="tx1"/>
                          </a:solidFill>
                        </a:rPr>
                        <a:t>Voltage (V)</a:t>
                      </a:r>
                    </a:p>
                  </a:txBody>
                  <a:tcPr/>
                </a:tc>
                <a:tc>
                  <a:txBody>
                    <a:bodyPr/>
                    <a:lstStyle/>
                    <a:p>
                      <a:pPr algn="ctr"/>
                      <a:r>
                        <a:rPr lang="en-US" dirty="0">
                          <a:solidFill>
                            <a:schemeClr val="tx1"/>
                          </a:solidFill>
                        </a:rPr>
                        <a:t>Capacity (Ah)</a:t>
                      </a:r>
                    </a:p>
                  </a:txBody>
                  <a:tcPr/>
                </a:tc>
                <a:tc>
                  <a:txBody>
                    <a:bodyPr/>
                    <a:lstStyle/>
                    <a:p>
                      <a:pPr algn="ctr"/>
                      <a:r>
                        <a:rPr lang="en-US" dirty="0">
                          <a:solidFill>
                            <a:schemeClr val="tx1"/>
                          </a:solidFill>
                        </a:rPr>
                        <a:t>SOH (%)</a:t>
                      </a:r>
                    </a:p>
                  </a:txBody>
                  <a:tcPr/>
                </a:tc>
                <a:extLst>
                  <a:ext uri="{0D108BD9-81ED-4DB2-BD59-A6C34878D82A}">
                    <a16:rowId xmlns:a16="http://schemas.microsoft.com/office/drawing/2014/main" val="4179747928"/>
                  </a:ext>
                </a:extLst>
              </a:tr>
              <a:tr h="370840">
                <a:tc>
                  <a:txBody>
                    <a:bodyPr/>
                    <a:lstStyle/>
                    <a:p>
                      <a:pPr algn="ctr"/>
                      <a:r>
                        <a:rPr lang="en-US" dirty="0"/>
                        <a:t>3.7</a:t>
                      </a:r>
                    </a:p>
                  </a:txBody>
                  <a:tcPr/>
                </a:tc>
                <a:tc>
                  <a:txBody>
                    <a:bodyPr/>
                    <a:lstStyle/>
                    <a:p>
                      <a:pPr algn="ctr"/>
                      <a:r>
                        <a:rPr lang="en-US" dirty="0"/>
                        <a:t>2.0</a:t>
                      </a:r>
                    </a:p>
                  </a:txBody>
                  <a:tcPr/>
                </a:tc>
                <a:tc>
                  <a:txBody>
                    <a:bodyPr/>
                    <a:lstStyle/>
                    <a:p>
                      <a:pPr algn="ctr"/>
                      <a:r>
                        <a:rPr lang="en-US" dirty="0"/>
                        <a:t>H</a:t>
                      </a:r>
                    </a:p>
                  </a:txBody>
                  <a:tcPr/>
                </a:tc>
                <a:extLst>
                  <a:ext uri="{0D108BD9-81ED-4DB2-BD59-A6C34878D82A}">
                    <a16:rowId xmlns:a16="http://schemas.microsoft.com/office/drawing/2014/main" val="656218209"/>
                  </a:ext>
                </a:extLst>
              </a:tr>
              <a:tr h="0">
                <a:tc>
                  <a:txBody>
                    <a:bodyPr/>
                    <a:lstStyle/>
                    <a:p>
                      <a:pPr algn="ctr"/>
                      <a:r>
                        <a:rPr lang="en-US" dirty="0"/>
                        <a:t>4.0</a:t>
                      </a:r>
                    </a:p>
                  </a:txBody>
                  <a:tcPr/>
                </a:tc>
                <a:tc>
                  <a:txBody>
                    <a:bodyPr/>
                    <a:lstStyle/>
                    <a:p>
                      <a:pPr algn="ctr"/>
                      <a:r>
                        <a:rPr lang="en-US" dirty="0"/>
                        <a:t>2.5</a:t>
                      </a:r>
                    </a:p>
                  </a:txBody>
                  <a:tcPr/>
                </a:tc>
                <a:tc>
                  <a:txBody>
                    <a:bodyPr/>
                    <a:lstStyle/>
                    <a:p>
                      <a:pPr algn="ctr"/>
                      <a:r>
                        <a:rPr lang="en-US" dirty="0"/>
                        <a:t>H</a:t>
                      </a:r>
                    </a:p>
                  </a:txBody>
                  <a:tcPr/>
                </a:tc>
                <a:extLst>
                  <a:ext uri="{0D108BD9-81ED-4DB2-BD59-A6C34878D82A}">
                    <a16:rowId xmlns:a16="http://schemas.microsoft.com/office/drawing/2014/main" val="3625293219"/>
                  </a:ext>
                </a:extLst>
              </a:tr>
              <a:tr h="370840">
                <a:tc>
                  <a:txBody>
                    <a:bodyPr/>
                    <a:lstStyle/>
                    <a:p>
                      <a:pPr algn="ctr"/>
                      <a:r>
                        <a:rPr lang="en-US" dirty="0"/>
                        <a:t>3.6</a:t>
                      </a:r>
                    </a:p>
                  </a:txBody>
                  <a:tcPr/>
                </a:tc>
                <a:tc>
                  <a:txBody>
                    <a:bodyPr/>
                    <a:lstStyle/>
                    <a:p>
                      <a:pPr algn="ctr"/>
                      <a:r>
                        <a:rPr lang="en-US" dirty="0"/>
                        <a:t>1.8</a:t>
                      </a:r>
                    </a:p>
                  </a:txBody>
                  <a:tcPr/>
                </a:tc>
                <a:tc>
                  <a:txBody>
                    <a:bodyPr/>
                    <a:lstStyle/>
                    <a:p>
                      <a:pPr algn="ctr"/>
                      <a:r>
                        <a:rPr lang="en-US" dirty="0"/>
                        <a:t>M</a:t>
                      </a:r>
                    </a:p>
                  </a:txBody>
                  <a:tcPr/>
                </a:tc>
                <a:extLst>
                  <a:ext uri="{0D108BD9-81ED-4DB2-BD59-A6C34878D82A}">
                    <a16:rowId xmlns:a16="http://schemas.microsoft.com/office/drawing/2014/main" val="236413360"/>
                  </a:ext>
                </a:extLst>
              </a:tr>
              <a:tr h="370840">
                <a:tc>
                  <a:txBody>
                    <a:bodyPr/>
                    <a:lstStyle/>
                    <a:p>
                      <a:pPr algn="ctr"/>
                      <a:r>
                        <a:rPr lang="en-US" dirty="0"/>
                        <a:t>4.1</a:t>
                      </a:r>
                    </a:p>
                  </a:txBody>
                  <a:tcPr/>
                </a:tc>
                <a:tc>
                  <a:txBody>
                    <a:bodyPr/>
                    <a:lstStyle/>
                    <a:p>
                      <a:pPr algn="ctr"/>
                      <a:r>
                        <a:rPr lang="en-US" dirty="0"/>
                        <a:t>2.7</a:t>
                      </a:r>
                    </a:p>
                  </a:txBody>
                  <a:tcPr/>
                </a:tc>
                <a:tc>
                  <a:txBody>
                    <a:bodyPr/>
                    <a:lstStyle/>
                    <a:p>
                      <a:pPr algn="ctr"/>
                      <a:r>
                        <a:rPr lang="en-US" dirty="0"/>
                        <a:t>L</a:t>
                      </a:r>
                    </a:p>
                  </a:txBody>
                  <a:tcPr/>
                </a:tc>
                <a:extLst>
                  <a:ext uri="{0D108BD9-81ED-4DB2-BD59-A6C34878D82A}">
                    <a16:rowId xmlns:a16="http://schemas.microsoft.com/office/drawing/2014/main" val="3653127789"/>
                  </a:ext>
                </a:extLst>
              </a:tr>
              <a:tr h="370840">
                <a:tc>
                  <a:txBody>
                    <a:bodyPr/>
                    <a:lstStyle/>
                    <a:p>
                      <a:pPr algn="ctr"/>
                      <a:r>
                        <a:rPr lang="en-US" dirty="0"/>
                        <a:t>3.9</a:t>
                      </a:r>
                    </a:p>
                  </a:txBody>
                  <a:tcPr/>
                </a:tc>
                <a:tc>
                  <a:txBody>
                    <a:bodyPr/>
                    <a:lstStyle/>
                    <a:p>
                      <a:pPr algn="ctr"/>
                      <a:r>
                        <a:rPr lang="en-US" dirty="0"/>
                        <a:t>2.2</a:t>
                      </a:r>
                    </a:p>
                  </a:txBody>
                  <a:tcPr/>
                </a:tc>
                <a:tc>
                  <a:txBody>
                    <a:bodyPr/>
                    <a:lstStyle/>
                    <a:p>
                      <a:pPr algn="ctr"/>
                      <a:r>
                        <a:rPr lang="en-US" dirty="0"/>
                        <a:t>L</a:t>
                      </a:r>
                    </a:p>
                  </a:txBody>
                  <a:tcPr/>
                </a:tc>
                <a:extLst>
                  <a:ext uri="{0D108BD9-81ED-4DB2-BD59-A6C34878D82A}">
                    <a16:rowId xmlns:a16="http://schemas.microsoft.com/office/drawing/2014/main" val="2151624937"/>
                  </a:ext>
                </a:extLst>
              </a:tr>
            </a:tbl>
          </a:graphicData>
        </a:graphic>
      </p:graphicFrame>
      <p:graphicFrame>
        <p:nvGraphicFramePr>
          <p:cNvPr id="8" name="Table 7">
            <a:extLst>
              <a:ext uri="{FF2B5EF4-FFF2-40B4-BE49-F238E27FC236}">
                <a16:creationId xmlns:a16="http://schemas.microsoft.com/office/drawing/2014/main" id="{6369DFEB-8B19-63E8-B1F5-C8D8504E2429}"/>
              </a:ext>
            </a:extLst>
          </p:cNvPr>
          <p:cNvGraphicFramePr>
            <a:graphicFrameLocks noGrp="1"/>
          </p:cNvGraphicFramePr>
          <p:nvPr>
            <p:extLst>
              <p:ext uri="{D42A27DB-BD31-4B8C-83A1-F6EECF244321}">
                <p14:modId xmlns:p14="http://schemas.microsoft.com/office/powerpoint/2010/main" val="2741821181"/>
              </p:ext>
            </p:extLst>
          </p:nvPr>
        </p:nvGraphicFramePr>
        <p:xfrm>
          <a:off x="8049491" y="2554657"/>
          <a:ext cx="4003966" cy="2225040"/>
        </p:xfrm>
        <a:graphic>
          <a:graphicData uri="http://schemas.openxmlformats.org/drawingml/2006/table">
            <a:tbl>
              <a:tblPr firstRow="1" bandRow="1">
                <a:tableStyleId>{5C22544A-7EE6-4342-B048-85BDC9FD1C3A}</a:tableStyleId>
              </a:tblPr>
              <a:tblGrid>
                <a:gridCol w="1490799">
                  <a:extLst>
                    <a:ext uri="{9D8B030D-6E8A-4147-A177-3AD203B41FA5}">
                      <a16:colId xmlns:a16="http://schemas.microsoft.com/office/drawing/2014/main" val="693002813"/>
                    </a:ext>
                  </a:extLst>
                </a:gridCol>
                <a:gridCol w="1472722">
                  <a:extLst>
                    <a:ext uri="{9D8B030D-6E8A-4147-A177-3AD203B41FA5}">
                      <a16:colId xmlns:a16="http://schemas.microsoft.com/office/drawing/2014/main" val="242793145"/>
                    </a:ext>
                  </a:extLst>
                </a:gridCol>
                <a:gridCol w="1040445">
                  <a:extLst>
                    <a:ext uri="{9D8B030D-6E8A-4147-A177-3AD203B41FA5}">
                      <a16:colId xmlns:a16="http://schemas.microsoft.com/office/drawing/2014/main" val="3470101758"/>
                    </a:ext>
                  </a:extLst>
                </a:gridCol>
              </a:tblGrid>
              <a:tr h="370840">
                <a:tc>
                  <a:txBody>
                    <a:bodyPr/>
                    <a:lstStyle/>
                    <a:p>
                      <a:pPr algn="ctr"/>
                      <a:r>
                        <a:rPr lang="en-US" dirty="0">
                          <a:solidFill>
                            <a:schemeClr val="tx1"/>
                          </a:solidFill>
                        </a:rPr>
                        <a:t>Voltage (V)</a:t>
                      </a:r>
                    </a:p>
                  </a:txBody>
                  <a:tcPr/>
                </a:tc>
                <a:tc>
                  <a:txBody>
                    <a:bodyPr/>
                    <a:lstStyle/>
                    <a:p>
                      <a:pPr algn="ctr"/>
                      <a:r>
                        <a:rPr lang="en-US" dirty="0">
                          <a:solidFill>
                            <a:schemeClr val="tx1"/>
                          </a:solidFill>
                        </a:rPr>
                        <a:t>Capacity (Ah)</a:t>
                      </a:r>
                    </a:p>
                  </a:txBody>
                  <a:tcPr/>
                </a:tc>
                <a:tc>
                  <a:txBody>
                    <a:bodyPr/>
                    <a:lstStyle/>
                    <a:p>
                      <a:pPr algn="ctr"/>
                      <a:r>
                        <a:rPr lang="en-US" dirty="0" err="1">
                          <a:solidFill>
                            <a:schemeClr val="tx1"/>
                          </a:solidFill>
                        </a:rPr>
                        <a:t>CLusters</a:t>
                      </a:r>
                      <a:endParaRPr lang="en-US" dirty="0">
                        <a:solidFill>
                          <a:schemeClr val="tx1"/>
                        </a:solidFill>
                      </a:endParaRPr>
                    </a:p>
                  </a:txBody>
                  <a:tcPr/>
                </a:tc>
                <a:extLst>
                  <a:ext uri="{0D108BD9-81ED-4DB2-BD59-A6C34878D82A}">
                    <a16:rowId xmlns:a16="http://schemas.microsoft.com/office/drawing/2014/main" val="4179747928"/>
                  </a:ext>
                </a:extLst>
              </a:tr>
              <a:tr h="370840">
                <a:tc>
                  <a:txBody>
                    <a:bodyPr/>
                    <a:lstStyle/>
                    <a:p>
                      <a:pPr algn="ctr"/>
                      <a:r>
                        <a:rPr lang="en-US" dirty="0"/>
                        <a:t>3.7</a:t>
                      </a:r>
                    </a:p>
                  </a:txBody>
                  <a:tcPr/>
                </a:tc>
                <a:tc>
                  <a:txBody>
                    <a:bodyPr/>
                    <a:lstStyle/>
                    <a:p>
                      <a:pPr algn="ctr"/>
                      <a:r>
                        <a:rPr lang="en-US" dirty="0"/>
                        <a:t>2.0</a:t>
                      </a:r>
                    </a:p>
                  </a:txBody>
                  <a:tcPr/>
                </a:tc>
                <a:tc>
                  <a:txBody>
                    <a:bodyPr/>
                    <a:lstStyle/>
                    <a:p>
                      <a:pPr algn="ctr"/>
                      <a:r>
                        <a:rPr lang="en-US" dirty="0"/>
                        <a:t>C1</a:t>
                      </a:r>
                    </a:p>
                  </a:txBody>
                  <a:tcPr/>
                </a:tc>
                <a:extLst>
                  <a:ext uri="{0D108BD9-81ED-4DB2-BD59-A6C34878D82A}">
                    <a16:rowId xmlns:a16="http://schemas.microsoft.com/office/drawing/2014/main" val="656218209"/>
                  </a:ext>
                </a:extLst>
              </a:tr>
              <a:tr h="370840">
                <a:tc>
                  <a:txBody>
                    <a:bodyPr/>
                    <a:lstStyle/>
                    <a:p>
                      <a:pPr algn="ctr"/>
                      <a:r>
                        <a:rPr lang="en-US" dirty="0"/>
                        <a:t>4.0</a:t>
                      </a:r>
                    </a:p>
                  </a:txBody>
                  <a:tcPr/>
                </a:tc>
                <a:tc>
                  <a:txBody>
                    <a:bodyPr/>
                    <a:lstStyle/>
                    <a:p>
                      <a:pPr algn="ctr"/>
                      <a:r>
                        <a:rPr lang="en-US" dirty="0"/>
                        <a:t>2.5</a:t>
                      </a:r>
                    </a:p>
                  </a:txBody>
                  <a:tcPr/>
                </a:tc>
                <a:tc>
                  <a:txBody>
                    <a:bodyPr/>
                    <a:lstStyle/>
                    <a:p>
                      <a:pPr algn="ctr"/>
                      <a:r>
                        <a:rPr lang="en-US" dirty="0"/>
                        <a:t>C2</a:t>
                      </a:r>
                    </a:p>
                  </a:txBody>
                  <a:tcPr/>
                </a:tc>
                <a:extLst>
                  <a:ext uri="{0D108BD9-81ED-4DB2-BD59-A6C34878D82A}">
                    <a16:rowId xmlns:a16="http://schemas.microsoft.com/office/drawing/2014/main" val="3625293219"/>
                  </a:ext>
                </a:extLst>
              </a:tr>
              <a:tr h="370840">
                <a:tc>
                  <a:txBody>
                    <a:bodyPr/>
                    <a:lstStyle/>
                    <a:p>
                      <a:pPr algn="ctr"/>
                      <a:r>
                        <a:rPr lang="en-US" dirty="0"/>
                        <a:t>3.6</a:t>
                      </a:r>
                    </a:p>
                  </a:txBody>
                  <a:tcPr/>
                </a:tc>
                <a:tc>
                  <a:txBody>
                    <a:bodyPr/>
                    <a:lstStyle/>
                    <a:p>
                      <a:pPr algn="ctr"/>
                      <a:r>
                        <a:rPr lang="en-US" dirty="0"/>
                        <a:t>1.8</a:t>
                      </a:r>
                    </a:p>
                  </a:txBody>
                  <a:tcPr/>
                </a:tc>
                <a:tc>
                  <a:txBody>
                    <a:bodyPr/>
                    <a:lstStyle/>
                    <a:p>
                      <a:pPr algn="ctr"/>
                      <a:r>
                        <a:rPr lang="en-US" dirty="0"/>
                        <a:t>C1</a:t>
                      </a:r>
                    </a:p>
                  </a:txBody>
                  <a:tcPr/>
                </a:tc>
                <a:extLst>
                  <a:ext uri="{0D108BD9-81ED-4DB2-BD59-A6C34878D82A}">
                    <a16:rowId xmlns:a16="http://schemas.microsoft.com/office/drawing/2014/main" val="236413360"/>
                  </a:ext>
                </a:extLst>
              </a:tr>
              <a:tr h="370840">
                <a:tc>
                  <a:txBody>
                    <a:bodyPr/>
                    <a:lstStyle/>
                    <a:p>
                      <a:pPr algn="ctr"/>
                      <a:r>
                        <a:rPr lang="en-US" dirty="0"/>
                        <a:t>4.1</a:t>
                      </a:r>
                    </a:p>
                  </a:txBody>
                  <a:tcPr/>
                </a:tc>
                <a:tc>
                  <a:txBody>
                    <a:bodyPr/>
                    <a:lstStyle/>
                    <a:p>
                      <a:pPr algn="ctr"/>
                      <a:r>
                        <a:rPr lang="en-US" dirty="0"/>
                        <a:t>2.7</a:t>
                      </a:r>
                    </a:p>
                  </a:txBody>
                  <a:tcPr/>
                </a:tc>
                <a:tc>
                  <a:txBody>
                    <a:bodyPr/>
                    <a:lstStyle/>
                    <a:p>
                      <a:pPr algn="ctr"/>
                      <a:r>
                        <a:rPr lang="en-US" dirty="0"/>
                        <a:t>C3</a:t>
                      </a:r>
                    </a:p>
                  </a:txBody>
                  <a:tcPr/>
                </a:tc>
                <a:extLst>
                  <a:ext uri="{0D108BD9-81ED-4DB2-BD59-A6C34878D82A}">
                    <a16:rowId xmlns:a16="http://schemas.microsoft.com/office/drawing/2014/main" val="3653127789"/>
                  </a:ext>
                </a:extLst>
              </a:tr>
              <a:tr h="370840">
                <a:tc>
                  <a:txBody>
                    <a:bodyPr/>
                    <a:lstStyle/>
                    <a:p>
                      <a:pPr algn="ctr"/>
                      <a:r>
                        <a:rPr lang="en-US" dirty="0"/>
                        <a:t>3.9</a:t>
                      </a:r>
                    </a:p>
                  </a:txBody>
                  <a:tcPr/>
                </a:tc>
                <a:tc>
                  <a:txBody>
                    <a:bodyPr/>
                    <a:lstStyle/>
                    <a:p>
                      <a:pPr algn="ctr"/>
                      <a:r>
                        <a:rPr lang="en-US" dirty="0"/>
                        <a:t>2.2</a:t>
                      </a:r>
                    </a:p>
                  </a:txBody>
                  <a:tcPr/>
                </a:tc>
                <a:tc>
                  <a:txBody>
                    <a:bodyPr/>
                    <a:lstStyle/>
                    <a:p>
                      <a:pPr algn="ctr"/>
                      <a:r>
                        <a:rPr lang="en-US" dirty="0"/>
                        <a:t>C3</a:t>
                      </a:r>
                    </a:p>
                  </a:txBody>
                  <a:tcPr/>
                </a:tc>
                <a:extLst>
                  <a:ext uri="{0D108BD9-81ED-4DB2-BD59-A6C34878D82A}">
                    <a16:rowId xmlns:a16="http://schemas.microsoft.com/office/drawing/2014/main" val="2151624937"/>
                  </a:ext>
                </a:extLst>
              </a:tr>
            </a:tbl>
          </a:graphicData>
        </a:graphic>
      </p:graphicFrame>
    </p:spTree>
    <p:extLst>
      <p:ext uri="{BB962C8B-B14F-4D97-AF65-F5344CB8AC3E}">
        <p14:creationId xmlns:p14="http://schemas.microsoft.com/office/powerpoint/2010/main" val="3900493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4A4EC-9187-B48A-1830-AB4776D74281}"/>
              </a:ext>
            </a:extLst>
          </p:cNvPr>
          <p:cNvSpPr>
            <a:spLocks noGrp="1"/>
          </p:cNvSpPr>
          <p:nvPr>
            <p:ph type="title"/>
          </p:nvPr>
        </p:nvSpPr>
        <p:spPr/>
        <p:txBody>
          <a:bodyPr/>
          <a:lstStyle/>
          <a:p>
            <a:r>
              <a:rPr lang="en-US" dirty="0"/>
              <a:t>Cluster Formation</a:t>
            </a:r>
          </a:p>
        </p:txBody>
      </p:sp>
      <p:sp>
        <p:nvSpPr>
          <p:cNvPr id="3" name="Content Placeholder 2">
            <a:extLst>
              <a:ext uri="{FF2B5EF4-FFF2-40B4-BE49-F238E27FC236}">
                <a16:creationId xmlns:a16="http://schemas.microsoft.com/office/drawing/2014/main" id="{FE3EA9D7-0550-2050-C42B-E2DBFABE7540}"/>
              </a:ext>
            </a:extLst>
          </p:cNvPr>
          <p:cNvSpPr>
            <a:spLocks noGrp="1"/>
          </p:cNvSpPr>
          <p:nvPr>
            <p:ph sz="quarter" idx="13"/>
          </p:nvPr>
        </p:nvSpPr>
        <p:spPr>
          <a:xfrm>
            <a:off x="947738" y="1776412"/>
            <a:ext cx="8916698" cy="3211223"/>
          </a:xfrm>
        </p:spPr>
        <p:txBody>
          <a:bodyPr/>
          <a:lstStyle/>
          <a:p>
            <a:r>
              <a:rPr lang="en-US" sz="2400" dirty="0">
                <a:latin typeface="+mn-lt"/>
              </a:rPr>
              <a:t>Cluster 1 (centered around B): </a:t>
            </a:r>
          </a:p>
          <a:p>
            <a:pPr lvl="1"/>
            <a:r>
              <a:rPr lang="en-US" sz="2400" dirty="0">
                <a:latin typeface="+mn-lt"/>
              </a:rPr>
              <a:t>B (core),</a:t>
            </a:r>
          </a:p>
          <a:p>
            <a:pPr lvl="1"/>
            <a:r>
              <a:rPr lang="en-US" sz="2400" dirty="0">
                <a:latin typeface="+mn-lt"/>
              </a:rPr>
              <a:t> A (border),</a:t>
            </a:r>
          </a:p>
          <a:p>
            <a:pPr lvl="1"/>
            <a:r>
              <a:rPr lang="en-US" sz="2400" dirty="0">
                <a:latin typeface="+mn-lt"/>
              </a:rPr>
              <a:t> C (border)</a:t>
            </a:r>
          </a:p>
          <a:p>
            <a:pPr marL="457200" lvl="1" indent="0">
              <a:buNone/>
            </a:pPr>
            <a:endParaRPr lang="en-US" sz="2400" dirty="0">
              <a:latin typeface="+mn-lt"/>
            </a:endParaRPr>
          </a:p>
          <a:p>
            <a:r>
              <a:rPr lang="en-US" sz="2400" dirty="0">
                <a:latin typeface="+mn-lt"/>
              </a:rPr>
              <a:t>Cluster 2 (centered around H):</a:t>
            </a:r>
          </a:p>
          <a:p>
            <a:pPr lvl="1"/>
            <a:r>
              <a:rPr lang="en-US" sz="2400" dirty="0">
                <a:latin typeface="+mn-lt"/>
              </a:rPr>
              <a:t>H (core), </a:t>
            </a:r>
          </a:p>
          <a:p>
            <a:pPr lvl="1"/>
            <a:r>
              <a:rPr lang="en-US" sz="2400" dirty="0">
                <a:latin typeface="+mn-lt"/>
              </a:rPr>
              <a:t>G (border), </a:t>
            </a:r>
          </a:p>
          <a:p>
            <a:pPr lvl="1"/>
            <a:r>
              <a:rPr lang="en-US" sz="2400" dirty="0">
                <a:latin typeface="+mn-lt"/>
              </a:rPr>
              <a:t>I (border)}</a:t>
            </a:r>
          </a:p>
          <a:p>
            <a:pPr marL="457200" lvl="1" indent="0">
              <a:buNone/>
            </a:pPr>
            <a:endParaRPr lang="en-US" sz="2200" dirty="0">
              <a:latin typeface="+mn-lt"/>
            </a:endParaRPr>
          </a:p>
          <a:p>
            <a:r>
              <a:rPr lang="en-US" sz="2400" dirty="0">
                <a:latin typeface="+mn-lt"/>
              </a:rPr>
              <a:t>Noise: {D, E, F}</a:t>
            </a:r>
          </a:p>
          <a:p>
            <a:pPr lvl="1"/>
            <a:endParaRPr lang="en-US" dirty="0"/>
          </a:p>
        </p:txBody>
      </p:sp>
    </p:spTree>
    <p:extLst>
      <p:ext uri="{BB962C8B-B14F-4D97-AF65-F5344CB8AC3E}">
        <p14:creationId xmlns:p14="http://schemas.microsoft.com/office/powerpoint/2010/main" val="25557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9ECB4-A1AB-67E9-E145-FF3073F51164}"/>
              </a:ext>
            </a:extLst>
          </p:cNvPr>
          <p:cNvSpPr>
            <a:spLocks noGrp="1"/>
          </p:cNvSpPr>
          <p:nvPr>
            <p:ph type="title"/>
          </p:nvPr>
        </p:nvSpPr>
        <p:spPr/>
        <p:txBody>
          <a:bodyPr/>
          <a:lstStyle/>
          <a:p>
            <a:r>
              <a:rPr lang="en-US" dirty="0"/>
              <a:t>DBSCAN: Determining EPS and </a:t>
            </a:r>
            <a:r>
              <a:rPr lang="en-US" dirty="0" err="1"/>
              <a:t>MinPts</a:t>
            </a:r>
            <a:br>
              <a:rPr lang="en-US" dirty="0"/>
            </a:br>
            <a:br>
              <a:rPr lang="en-US" dirty="0"/>
            </a:br>
            <a:endParaRPr lang="en-US" dirty="0"/>
          </a:p>
        </p:txBody>
      </p:sp>
      <p:sp>
        <p:nvSpPr>
          <p:cNvPr id="3" name="Content Placeholder 2">
            <a:extLst>
              <a:ext uri="{FF2B5EF4-FFF2-40B4-BE49-F238E27FC236}">
                <a16:creationId xmlns:a16="http://schemas.microsoft.com/office/drawing/2014/main" id="{DCF3EA72-A5E3-500A-BFDC-8291C7E5619A}"/>
              </a:ext>
            </a:extLst>
          </p:cNvPr>
          <p:cNvSpPr>
            <a:spLocks noGrp="1"/>
          </p:cNvSpPr>
          <p:nvPr>
            <p:ph sz="quarter" idx="13"/>
          </p:nvPr>
        </p:nvSpPr>
        <p:spPr/>
        <p:txBody>
          <a:bodyPr/>
          <a:lstStyle/>
          <a:p>
            <a:r>
              <a:rPr lang="en-US" sz="2400" dirty="0" err="1">
                <a:latin typeface="+mn-lt"/>
              </a:rPr>
              <a:t>MinPts</a:t>
            </a:r>
            <a:endParaRPr lang="en-US" sz="2400" dirty="0">
              <a:latin typeface="+mn-lt"/>
            </a:endParaRPr>
          </a:p>
          <a:p>
            <a:pPr lvl="1"/>
            <a:r>
              <a:rPr lang="en-US" sz="2400" dirty="0">
                <a:latin typeface="+mn-lt"/>
              </a:rPr>
              <a:t>If D is the dimension of dataset,  D+1  ≤  </a:t>
            </a:r>
            <a:r>
              <a:rPr lang="en-US" sz="2400" dirty="0" err="1">
                <a:latin typeface="+mn-lt"/>
              </a:rPr>
              <a:t>MinPts</a:t>
            </a:r>
            <a:r>
              <a:rPr lang="en-US" sz="2400" dirty="0">
                <a:latin typeface="+mn-lt"/>
              </a:rPr>
              <a:t>  ≤  2D</a:t>
            </a:r>
          </a:p>
          <a:p>
            <a:pPr lvl="1"/>
            <a:r>
              <a:rPr lang="en-US" sz="2400" dirty="0">
                <a:latin typeface="+mn-lt"/>
              </a:rPr>
              <a:t>If data is noisy choose values close to 2D</a:t>
            </a:r>
          </a:p>
          <a:p>
            <a:r>
              <a:rPr lang="en-US" sz="2400" dirty="0">
                <a:latin typeface="+mn-lt"/>
              </a:rPr>
              <a:t>Eps</a:t>
            </a:r>
          </a:p>
          <a:p>
            <a:pPr lvl="1"/>
            <a:r>
              <a:rPr lang="en-US" sz="2200" b="1" dirty="0">
                <a:latin typeface="+mn-lt"/>
              </a:rPr>
              <a:t>Smaller EPS </a:t>
            </a:r>
            <a:r>
              <a:rPr lang="en-US" sz="2200" dirty="0">
                <a:latin typeface="+mn-lt"/>
              </a:rPr>
              <a:t>→ Many points are considered noise.</a:t>
            </a:r>
          </a:p>
          <a:p>
            <a:pPr lvl="1"/>
            <a:r>
              <a:rPr lang="en-US" sz="2200" b="1" dirty="0">
                <a:latin typeface="+mn-lt"/>
              </a:rPr>
              <a:t>Larger EPS</a:t>
            </a:r>
            <a:r>
              <a:rPr lang="en-US" sz="2200" dirty="0">
                <a:latin typeface="+mn-lt"/>
              </a:rPr>
              <a:t> → Different clusters may merge incorrectly</a:t>
            </a:r>
          </a:p>
          <a:p>
            <a:pPr lvl="1"/>
            <a:r>
              <a:rPr lang="en-US" sz="2400" dirty="0">
                <a:latin typeface="+mn-lt"/>
              </a:rPr>
              <a:t>As soon as you choose </a:t>
            </a:r>
            <a:r>
              <a:rPr lang="en-US" sz="2400" dirty="0" err="1">
                <a:latin typeface="+mn-lt"/>
              </a:rPr>
              <a:t>MinPts</a:t>
            </a:r>
            <a:r>
              <a:rPr lang="en-US" sz="2400" dirty="0">
                <a:latin typeface="+mn-lt"/>
              </a:rPr>
              <a:t>’ value, then you can estimate a good value for Eps using Elbow method. </a:t>
            </a:r>
          </a:p>
          <a:p>
            <a:endParaRPr lang="en-US" dirty="0"/>
          </a:p>
        </p:txBody>
      </p:sp>
    </p:spTree>
    <p:extLst>
      <p:ext uri="{BB962C8B-B14F-4D97-AF65-F5344CB8AC3E}">
        <p14:creationId xmlns:p14="http://schemas.microsoft.com/office/powerpoint/2010/main" val="3384765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77D12-0333-0F09-1254-D96238048A3E}"/>
              </a:ext>
            </a:extLst>
          </p:cNvPr>
          <p:cNvSpPr>
            <a:spLocks noGrp="1"/>
          </p:cNvSpPr>
          <p:nvPr>
            <p:ph type="title"/>
          </p:nvPr>
        </p:nvSpPr>
        <p:spPr/>
        <p:txBody>
          <a:bodyPr/>
          <a:lstStyle/>
          <a:p>
            <a:r>
              <a:rPr lang="en-US" dirty="0"/>
              <a:t>DBSCAN: Determining EPS and </a:t>
            </a:r>
            <a:r>
              <a:rPr lang="en-US" dirty="0" err="1"/>
              <a:t>MinPts</a:t>
            </a:r>
            <a:br>
              <a:rPr lang="en-US" dirty="0"/>
            </a:br>
            <a:br>
              <a:rPr lang="en-US" dirty="0"/>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C32789A-A688-C493-40A0-C42483EB19D3}"/>
                  </a:ext>
                </a:extLst>
              </p:cNvPr>
              <p:cNvSpPr>
                <a:spLocks noGrp="1"/>
              </p:cNvSpPr>
              <p:nvPr>
                <p:ph sz="quarter" idx="13"/>
              </p:nvPr>
            </p:nvSpPr>
            <p:spPr>
              <a:xfrm>
                <a:off x="947739" y="1776413"/>
                <a:ext cx="6977062" cy="4244974"/>
              </a:xfrm>
            </p:spPr>
            <p:txBody>
              <a:bodyPr/>
              <a:lstStyle/>
              <a:p>
                <a:r>
                  <a:rPr lang="en-US" sz="2400" dirty="0">
                    <a:latin typeface="+mn-lt"/>
                  </a:rPr>
                  <a:t>Elbow Method for EPS</a:t>
                </a:r>
              </a:p>
              <a:p>
                <a:pPr lvl="1"/>
                <a:r>
                  <a:rPr lang="en-US" sz="2400" b="1" dirty="0">
                    <a:latin typeface="+mn-lt"/>
                  </a:rPr>
                  <a:t>The K-Distance </a:t>
                </a:r>
                <a:r>
                  <a:rPr lang="en-US" sz="2400" dirty="0">
                    <a:latin typeface="+mn-lt"/>
                  </a:rPr>
                  <a:t>Plot helps determine EPS by plotting the sorted distance to the </a:t>
                </a:r>
                <a14:m>
                  <m:oMath xmlns:m="http://schemas.openxmlformats.org/officeDocument/2006/math">
                    <m:sSup>
                      <m:sSupPr>
                        <m:ctrlPr>
                          <a:rPr lang="en-US" sz="2400" i="1" dirty="0" smtClean="0">
                            <a:latin typeface="Cambria Math" panose="02040503050406030204" pitchFamily="18" charset="0"/>
                          </a:rPr>
                        </m:ctrlPr>
                      </m:sSupPr>
                      <m:e>
                        <m:r>
                          <a:rPr lang="en-US" sz="2400" i="1" dirty="0" smtClean="0">
                            <a:latin typeface="Cambria Math" panose="02040503050406030204" pitchFamily="18" charset="0"/>
                          </a:rPr>
                          <m:t>𝑘</m:t>
                        </m:r>
                      </m:e>
                      <m:sup>
                        <m:r>
                          <a:rPr lang="sv-SE" sz="2400" b="0" i="1" dirty="0" smtClean="0">
                            <a:latin typeface="Cambria Math" panose="02040503050406030204" pitchFamily="18" charset="0"/>
                          </a:rPr>
                          <m:t>𝑡h</m:t>
                        </m:r>
                      </m:sup>
                    </m:sSup>
                    <m:r>
                      <a:rPr lang="en-US" sz="2400" i="1" dirty="0" smtClean="0">
                        <a:latin typeface="Cambria Math" panose="02040503050406030204" pitchFamily="18" charset="0"/>
                      </a:rPr>
                      <m:t> </m:t>
                    </m:r>
                  </m:oMath>
                </a14:m>
                <a:r>
                  <a:rPr lang="en-US" sz="2400" dirty="0">
                    <a:latin typeface="+mn-lt"/>
                  </a:rPr>
                  <a:t>nearest neighbor (where </a:t>
                </a:r>
                <a14:m>
                  <m:oMath xmlns:m="http://schemas.openxmlformats.org/officeDocument/2006/math">
                    <m:r>
                      <a:rPr lang="en-US" sz="2400" i="1" dirty="0" smtClean="0">
                        <a:latin typeface="Cambria Math" panose="02040503050406030204" pitchFamily="18" charset="0"/>
                      </a:rPr>
                      <m:t>𝑘</m:t>
                    </m:r>
                    <m:r>
                      <a:rPr lang="en-US" sz="2400" i="1" dirty="0" smtClean="0">
                        <a:latin typeface="Cambria Math" panose="02040503050406030204" pitchFamily="18" charset="0"/>
                      </a:rPr>
                      <m:t>= </m:t>
                    </m:r>
                    <m:r>
                      <a:rPr lang="en-US" sz="2400" i="1" dirty="0" err="1" smtClean="0">
                        <a:latin typeface="Cambria Math" panose="02040503050406030204" pitchFamily="18" charset="0"/>
                      </a:rPr>
                      <m:t>𝑀𝑖𝑛𝑃𝑡𝑠</m:t>
                    </m:r>
                  </m:oMath>
                </a14:m>
                <a:r>
                  <a:rPr lang="en-US" sz="2400" dirty="0">
                    <a:latin typeface="+mn-lt"/>
                  </a:rPr>
                  <a:t>).</a:t>
                </a:r>
              </a:p>
              <a:p>
                <a:r>
                  <a:rPr lang="en-US" sz="2400" b="1" dirty="0">
                    <a:latin typeface="+mn-lt"/>
                  </a:rPr>
                  <a:t>Steps:</a:t>
                </a:r>
              </a:p>
              <a:p>
                <a:pPr lvl="1">
                  <a:buFont typeface="+mj-lt"/>
                  <a:buAutoNum type="arabicPeriod"/>
                </a:pPr>
                <a:r>
                  <a:rPr lang="en-US" sz="2400" dirty="0">
                    <a:latin typeface="+mn-lt"/>
                  </a:rPr>
                  <a:t>For each point, compute the distance to its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𝑘</m:t>
                        </m:r>
                      </m:e>
                      <m:sup>
                        <m:r>
                          <a:rPr lang="sv-SE" sz="2400" i="1" dirty="0">
                            <a:latin typeface="Cambria Math" panose="02040503050406030204" pitchFamily="18" charset="0"/>
                          </a:rPr>
                          <m:t>𝑡h</m:t>
                        </m:r>
                      </m:sup>
                    </m:sSup>
                  </m:oMath>
                </a14:m>
                <a:r>
                  <a:rPr lang="en-US" sz="2400" dirty="0">
                    <a:latin typeface="+mn-lt"/>
                  </a:rPr>
                  <a:t> nearest neighbor (</a:t>
                </a:r>
                <a14:m>
                  <m:oMath xmlns:m="http://schemas.openxmlformats.org/officeDocument/2006/math">
                    <m:r>
                      <a:rPr lang="en-US" sz="2400" i="1" dirty="0" smtClean="0">
                        <a:latin typeface="Cambria Math" panose="02040503050406030204" pitchFamily="18" charset="0"/>
                      </a:rPr>
                      <m:t>𝑘</m:t>
                    </m:r>
                    <m:r>
                      <a:rPr lang="en-US" sz="2400" i="1" dirty="0" smtClean="0">
                        <a:latin typeface="Cambria Math" panose="02040503050406030204" pitchFamily="18" charset="0"/>
                      </a:rPr>
                      <m:t>= </m:t>
                    </m:r>
                    <m:r>
                      <a:rPr lang="en-US" sz="2400" i="1" dirty="0" err="1" smtClean="0">
                        <a:latin typeface="Cambria Math" panose="02040503050406030204" pitchFamily="18" charset="0"/>
                      </a:rPr>
                      <m:t>𝑀𝑖𝑛𝑃𝑡𝑠</m:t>
                    </m:r>
                  </m:oMath>
                </a14:m>
                <a:r>
                  <a:rPr lang="en-US" sz="2400" dirty="0">
                    <a:latin typeface="+mn-lt"/>
                  </a:rPr>
                  <a:t>).</a:t>
                </a:r>
              </a:p>
              <a:p>
                <a:pPr lvl="1">
                  <a:buFont typeface="+mj-lt"/>
                  <a:buAutoNum type="arabicPeriod"/>
                </a:pPr>
                <a:r>
                  <a:rPr lang="en-US" sz="2400" dirty="0">
                    <a:latin typeface="+mn-lt"/>
                  </a:rPr>
                  <a:t>Sort the distances in ascending order.</a:t>
                </a:r>
              </a:p>
              <a:p>
                <a:pPr lvl="1">
                  <a:buFont typeface="+mj-lt"/>
                  <a:buAutoNum type="arabicPeriod"/>
                </a:pPr>
                <a:r>
                  <a:rPr lang="en-US" sz="2400" dirty="0">
                    <a:latin typeface="+mn-lt"/>
                  </a:rPr>
                  <a:t>Plot the distances → Look for the "elbow point" where the curve flattens.</a:t>
                </a:r>
              </a:p>
              <a:p>
                <a:pPr lvl="1">
                  <a:buFont typeface="+mj-lt"/>
                  <a:buAutoNum type="arabicPeriod"/>
                </a:pPr>
                <a:r>
                  <a:rPr lang="en-US" sz="2400" dirty="0">
                    <a:latin typeface="+mn-lt"/>
                  </a:rPr>
                  <a:t>EPS is chosen at the elbow (where distance starts increasing rapidly).</a:t>
                </a:r>
              </a:p>
              <a:p>
                <a:endParaRPr lang="en-US" dirty="0"/>
              </a:p>
            </p:txBody>
          </p:sp>
        </mc:Choice>
        <mc:Fallback>
          <p:sp>
            <p:nvSpPr>
              <p:cNvPr id="3" name="Content Placeholder 2">
                <a:extLst>
                  <a:ext uri="{FF2B5EF4-FFF2-40B4-BE49-F238E27FC236}">
                    <a16:creationId xmlns:a16="http://schemas.microsoft.com/office/drawing/2014/main" id="{1C32789A-A688-C493-40A0-C42483EB19D3}"/>
                  </a:ext>
                </a:extLst>
              </p:cNvPr>
              <p:cNvSpPr>
                <a:spLocks noGrp="1" noRot="1" noChangeAspect="1" noMove="1" noResize="1" noEditPoints="1" noAdjustHandles="1" noChangeArrowheads="1" noChangeShapeType="1" noTextEdit="1"/>
              </p:cNvSpPr>
              <p:nvPr>
                <p:ph sz="quarter" idx="13"/>
              </p:nvPr>
            </p:nvSpPr>
            <p:spPr>
              <a:xfrm>
                <a:off x="947739" y="1776413"/>
                <a:ext cx="6977062" cy="4244974"/>
              </a:xfrm>
              <a:blipFill>
                <a:blip r:embed="rId2"/>
                <a:stretch>
                  <a:fillRect l="-1091" t="-2679" r="-2000" b="-4167"/>
                </a:stretch>
              </a:blipFill>
            </p:spPr>
            <p:txBody>
              <a:bodyPr/>
              <a:lstStyle/>
              <a:p>
                <a:r>
                  <a:rPr lang="en-US">
                    <a:noFill/>
                  </a:rPr>
                  <a:t> </a:t>
                </a:r>
              </a:p>
            </p:txBody>
          </p:sp>
        </mc:Fallback>
      </mc:AlternateContent>
      <p:pic>
        <p:nvPicPr>
          <p:cNvPr id="8194" name="Picture 2" descr="Output image">
            <a:extLst>
              <a:ext uri="{FF2B5EF4-FFF2-40B4-BE49-F238E27FC236}">
                <a16:creationId xmlns:a16="http://schemas.microsoft.com/office/drawing/2014/main" id="{7CA4BC81-EF60-57C4-D35C-49BFE1B25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3964" y="1776413"/>
            <a:ext cx="4241656" cy="3352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750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264A1-DA04-48DD-301C-E4279431338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964DF8-234F-37D5-8A12-20D1DA670A0A}"/>
              </a:ext>
            </a:extLst>
          </p:cNvPr>
          <p:cNvSpPr>
            <a:spLocks noGrp="1"/>
          </p:cNvSpPr>
          <p:nvPr>
            <p:ph sz="quarter" idx="13"/>
          </p:nvPr>
        </p:nvSpPr>
        <p:spPr>
          <a:xfrm>
            <a:off x="4128655" y="3135421"/>
            <a:ext cx="3020289" cy="826979"/>
          </a:xfrm>
        </p:spPr>
        <p:txBody>
          <a:bodyPr/>
          <a:lstStyle/>
          <a:p>
            <a:pPr marL="0" indent="0">
              <a:buNone/>
            </a:pPr>
            <a:r>
              <a:rPr lang="en-US" sz="4000" dirty="0"/>
              <a:t>Hands-on</a:t>
            </a:r>
          </a:p>
        </p:txBody>
      </p:sp>
    </p:spTree>
    <p:extLst>
      <p:ext uri="{BB962C8B-B14F-4D97-AF65-F5344CB8AC3E}">
        <p14:creationId xmlns:p14="http://schemas.microsoft.com/office/powerpoint/2010/main" val="1106138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D333B-C81D-CB78-0981-6AF5493BE7D1}"/>
              </a:ext>
            </a:extLst>
          </p:cNvPr>
          <p:cNvSpPr>
            <a:spLocks noGrp="1"/>
          </p:cNvSpPr>
          <p:nvPr>
            <p:ph type="title"/>
          </p:nvPr>
        </p:nvSpPr>
        <p:spPr/>
        <p:txBody>
          <a:bodyPr/>
          <a:lstStyle/>
          <a:p>
            <a:r>
              <a:rPr lang="en-US" dirty="0"/>
              <a:t>Purpose of Clustering</a:t>
            </a:r>
          </a:p>
        </p:txBody>
      </p:sp>
      <p:sp>
        <p:nvSpPr>
          <p:cNvPr id="3" name="Content Placeholder 2">
            <a:extLst>
              <a:ext uri="{FF2B5EF4-FFF2-40B4-BE49-F238E27FC236}">
                <a16:creationId xmlns:a16="http://schemas.microsoft.com/office/drawing/2014/main" id="{CC8F357B-8993-BB33-84BE-A45EAE03AE43}"/>
              </a:ext>
            </a:extLst>
          </p:cNvPr>
          <p:cNvSpPr>
            <a:spLocks noGrp="1"/>
          </p:cNvSpPr>
          <p:nvPr>
            <p:ph sz="quarter" idx="13"/>
          </p:nvPr>
        </p:nvSpPr>
        <p:spPr>
          <a:xfrm>
            <a:off x="947738" y="1776413"/>
            <a:ext cx="9472971" cy="4749078"/>
          </a:xfrm>
        </p:spPr>
        <p:txBody>
          <a:bodyPr/>
          <a:lstStyle/>
          <a:p>
            <a:pPr>
              <a:buFont typeface="Arial" panose="020B0604020202020204" pitchFamily="34" charset="0"/>
              <a:buChar char="•"/>
            </a:pPr>
            <a:r>
              <a:rPr lang="en-US" sz="2400" b="1" dirty="0">
                <a:latin typeface="+mn-lt"/>
              </a:rPr>
              <a:t>Identify patterns and structures</a:t>
            </a:r>
            <a:r>
              <a:rPr lang="en-US" sz="2400" dirty="0">
                <a:latin typeface="+mn-lt"/>
              </a:rPr>
              <a:t> in </a:t>
            </a:r>
            <a:r>
              <a:rPr lang="en-US" sz="2400" b="1" dirty="0">
                <a:latin typeface="+mn-lt"/>
              </a:rPr>
              <a:t>unlabeled</a:t>
            </a:r>
            <a:r>
              <a:rPr lang="en-US" sz="2400" dirty="0">
                <a:latin typeface="+mn-lt"/>
              </a:rPr>
              <a:t> data.</a:t>
            </a:r>
          </a:p>
          <a:p>
            <a:pPr marL="0" indent="0">
              <a:buNone/>
            </a:pPr>
            <a:endParaRPr lang="en-US" sz="2400" dirty="0">
              <a:latin typeface="+mn-lt"/>
            </a:endParaRPr>
          </a:p>
          <a:p>
            <a:pPr>
              <a:buFont typeface="Arial" panose="020B0604020202020204" pitchFamily="34" charset="0"/>
              <a:buChar char="•"/>
            </a:pPr>
            <a:r>
              <a:rPr lang="en-US" sz="2400" b="1" dirty="0">
                <a:latin typeface="+mn-lt"/>
              </a:rPr>
              <a:t>Group similar data points</a:t>
            </a:r>
            <a:r>
              <a:rPr lang="en-US" sz="2400" dirty="0">
                <a:latin typeface="+mn-lt"/>
              </a:rPr>
              <a:t> together based on shared characteristics.</a:t>
            </a:r>
          </a:p>
          <a:p>
            <a:pPr>
              <a:buFont typeface="Arial" panose="020B0604020202020204" pitchFamily="34" charset="0"/>
              <a:buChar char="•"/>
            </a:pPr>
            <a:endParaRPr lang="en-US" sz="2400" dirty="0">
              <a:latin typeface="+mn-lt"/>
            </a:endParaRPr>
          </a:p>
          <a:p>
            <a:pPr>
              <a:buFont typeface="Arial" panose="020B0604020202020204" pitchFamily="34" charset="0"/>
              <a:buChar char="•"/>
            </a:pPr>
            <a:r>
              <a:rPr lang="en-US" sz="2400" b="1" dirty="0">
                <a:latin typeface="+mn-lt"/>
              </a:rPr>
              <a:t>Detect anomalies and outliers</a:t>
            </a:r>
            <a:r>
              <a:rPr lang="en-US" sz="2400" dirty="0">
                <a:latin typeface="+mn-lt"/>
              </a:rPr>
              <a:t> (e.g., faulty battery cells)</a:t>
            </a:r>
          </a:p>
          <a:p>
            <a:pPr>
              <a:buFont typeface="Arial" panose="020B0604020202020204" pitchFamily="34" charset="0"/>
              <a:buChar char="•"/>
            </a:pPr>
            <a:endParaRPr lang="en-US" sz="2400" dirty="0">
              <a:latin typeface="+mn-lt"/>
            </a:endParaRPr>
          </a:p>
          <a:p>
            <a:pPr>
              <a:buFont typeface="Arial" panose="020B0604020202020204" pitchFamily="34" charset="0"/>
              <a:buChar char="•"/>
            </a:pPr>
            <a:r>
              <a:rPr lang="en-US" sz="2400" b="1" dirty="0">
                <a:latin typeface="+mn-lt"/>
              </a:rPr>
              <a:t>Reduce data dimensionality</a:t>
            </a:r>
            <a:r>
              <a:rPr lang="en-US" sz="2400" dirty="0">
                <a:latin typeface="+mn-lt"/>
              </a:rPr>
              <a:t> for better visualization and understanding</a:t>
            </a:r>
          </a:p>
          <a:p>
            <a:pPr>
              <a:buFont typeface="Arial" panose="020B0604020202020204" pitchFamily="34" charset="0"/>
              <a:buChar char="•"/>
            </a:pPr>
            <a:endParaRPr lang="en-US" sz="2400" dirty="0">
              <a:latin typeface="+mn-lt"/>
            </a:endParaRPr>
          </a:p>
          <a:p>
            <a:pPr>
              <a:buFont typeface="Arial" panose="020B0604020202020204" pitchFamily="34" charset="0"/>
              <a:buChar char="•"/>
            </a:pPr>
            <a:r>
              <a:rPr lang="en-US" sz="2400" b="1" dirty="0">
                <a:latin typeface="+mn-lt"/>
              </a:rPr>
              <a:t>Enhance decision-making</a:t>
            </a:r>
            <a:r>
              <a:rPr lang="en-US" sz="2400" dirty="0">
                <a:latin typeface="+mn-lt"/>
              </a:rPr>
              <a:t> by segmenting data into meaningful groups.</a:t>
            </a:r>
          </a:p>
          <a:p>
            <a:pPr>
              <a:buFont typeface="Arial" panose="020B0604020202020204" pitchFamily="34" charset="0"/>
              <a:buChar char="•"/>
            </a:pPr>
            <a:endParaRPr lang="en-US" sz="2400" b="1" dirty="0">
              <a:latin typeface="+mn-lt"/>
            </a:endParaRPr>
          </a:p>
        </p:txBody>
      </p:sp>
    </p:spTree>
    <p:extLst>
      <p:ext uri="{BB962C8B-B14F-4D97-AF65-F5344CB8AC3E}">
        <p14:creationId xmlns:p14="http://schemas.microsoft.com/office/powerpoint/2010/main" val="811150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0B406-0B8D-B114-676E-75BEF57CBC83}"/>
              </a:ext>
            </a:extLst>
          </p:cNvPr>
          <p:cNvSpPr>
            <a:spLocks noGrp="1"/>
          </p:cNvSpPr>
          <p:nvPr>
            <p:ph type="title"/>
          </p:nvPr>
        </p:nvSpPr>
        <p:spPr/>
        <p:txBody>
          <a:bodyPr/>
          <a:lstStyle/>
          <a:p>
            <a:r>
              <a:rPr lang="en-US" dirty="0"/>
              <a:t>Clustering</a:t>
            </a:r>
          </a:p>
        </p:txBody>
      </p:sp>
      <p:sp>
        <p:nvSpPr>
          <p:cNvPr id="3" name="Content Placeholder 2">
            <a:extLst>
              <a:ext uri="{FF2B5EF4-FFF2-40B4-BE49-F238E27FC236}">
                <a16:creationId xmlns:a16="http://schemas.microsoft.com/office/drawing/2014/main" id="{D655C3BC-EE27-D40E-2369-3374EE20140F}"/>
              </a:ext>
            </a:extLst>
          </p:cNvPr>
          <p:cNvSpPr>
            <a:spLocks noGrp="1"/>
          </p:cNvSpPr>
          <p:nvPr>
            <p:ph sz="quarter" idx="13"/>
          </p:nvPr>
        </p:nvSpPr>
        <p:spPr/>
        <p:txBody>
          <a:bodyPr/>
          <a:lstStyle/>
          <a:p>
            <a:pPr>
              <a:buFont typeface="Arial" panose="020B0604020202020204" pitchFamily="34" charset="0"/>
              <a:buChar char="•"/>
            </a:pPr>
            <a:r>
              <a:rPr lang="en-US" sz="2400" dirty="0">
                <a:latin typeface="+mn-lt"/>
              </a:rPr>
              <a:t>Clustering is a </a:t>
            </a:r>
            <a:r>
              <a:rPr lang="en-US" sz="2400" b="1" dirty="0">
                <a:latin typeface="+mn-lt"/>
              </a:rPr>
              <a:t>machine learning technique</a:t>
            </a:r>
            <a:r>
              <a:rPr lang="en-US" sz="2400" dirty="0">
                <a:latin typeface="+mn-lt"/>
              </a:rPr>
              <a:t> used to group similar data points together.</a:t>
            </a:r>
          </a:p>
          <a:p>
            <a:pPr marL="0" indent="0">
              <a:buNone/>
            </a:pPr>
            <a:endParaRPr lang="en-US" sz="2400" dirty="0">
              <a:latin typeface="+mn-lt"/>
            </a:endParaRPr>
          </a:p>
          <a:p>
            <a:pPr>
              <a:buFont typeface="Arial" panose="020B0604020202020204" pitchFamily="34" charset="0"/>
              <a:buChar char="•"/>
            </a:pPr>
            <a:r>
              <a:rPr lang="en-US" sz="2400" dirty="0">
                <a:latin typeface="+mn-lt"/>
              </a:rPr>
              <a:t>It helps in identifying </a:t>
            </a:r>
            <a:r>
              <a:rPr lang="en-US" sz="2400" b="1" dirty="0">
                <a:latin typeface="+mn-lt"/>
              </a:rPr>
              <a:t>patterns and structures</a:t>
            </a:r>
            <a:r>
              <a:rPr lang="en-US" sz="2400" dirty="0">
                <a:latin typeface="+mn-lt"/>
              </a:rPr>
              <a:t> in large datasets without labels.</a:t>
            </a:r>
          </a:p>
          <a:p>
            <a:pPr marL="0" indent="0">
              <a:buNone/>
            </a:pPr>
            <a:endParaRPr lang="en-US" sz="2400" dirty="0">
              <a:latin typeface="+mn-lt"/>
            </a:endParaRPr>
          </a:p>
          <a:p>
            <a:pPr>
              <a:buFont typeface="Arial" panose="020B0604020202020204" pitchFamily="34" charset="0"/>
              <a:buChar char="•"/>
            </a:pPr>
            <a:r>
              <a:rPr lang="en-US" sz="2400" dirty="0">
                <a:latin typeface="+mn-lt"/>
              </a:rPr>
              <a:t>Groups are formed based on </a:t>
            </a:r>
            <a:r>
              <a:rPr lang="en-US" sz="2400" b="1" dirty="0">
                <a:latin typeface="+mn-lt"/>
              </a:rPr>
              <a:t>similar characteristics</a:t>
            </a:r>
            <a:r>
              <a:rPr lang="en-US" sz="2400" dirty="0">
                <a:latin typeface="+mn-lt"/>
              </a:rPr>
              <a:t> or predefined criteria.</a:t>
            </a:r>
          </a:p>
          <a:p>
            <a:endParaRPr lang="en-US" dirty="0"/>
          </a:p>
        </p:txBody>
      </p:sp>
    </p:spTree>
    <p:extLst>
      <p:ext uri="{BB962C8B-B14F-4D97-AF65-F5344CB8AC3E}">
        <p14:creationId xmlns:p14="http://schemas.microsoft.com/office/powerpoint/2010/main" val="4062534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9AA5F-B0F0-9E31-B17A-3DC7FDF8B31F}"/>
              </a:ext>
            </a:extLst>
          </p:cNvPr>
          <p:cNvSpPr>
            <a:spLocks noGrp="1"/>
          </p:cNvSpPr>
          <p:nvPr>
            <p:ph type="title"/>
          </p:nvPr>
        </p:nvSpPr>
        <p:spPr/>
        <p:txBody>
          <a:bodyPr/>
          <a:lstStyle/>
          <a:p>
            <a:r>
              <a:rPr lang="en-US" dirty="0"/>
              <a:t>Clustering</a:t>
            </a:r>
          </a:p>
        </p:txBody>
      </p:sp>
      <p:sp>
        <p:nvSpPr>
          <p:cNvPr id="3" name="Content Placeholder 2">
            <a:extLst>
              <a:ext uri="{FF2B5EF4-FFF2-40B4-BE49-F238E27FC236}">
                <a16:creationId xmlns:a16="http://schemas.microsoft.com/office/drawing/2014/main" id="{F0103E9D-E33C-7EAB-63AD-B78AECC9E1F9}"/>
              </a:ext>
            </a:extLst>
          </p:cNvPr>
          <p:cNvSpPr>
            <a:spLocks noGrp="1"/>
          </p:cNvSpPr>
          <p:nvPr>
            <p:ph sz="quarter" idx="13"/>
          </p:nvPr>
        </p:nvSpPr>
        <p:spPr/>
        <p:txBody>
          <a:bodyPr/>
          <a:lstStyle/>
          <a:p>
            <a:endParaRPr lang="en-US"/>
          </a:p>
        </p:txBody>
      </p:sp>
      <p:pic>
        <p:nvPicPr>
          <p:cNvPr id="1026" name="Picture 2">
            <a:extLst>
              <a:ext uri="{FF2B5EF4-FFF2-40B4-BE49-F238E27FC236}">
                <a16:creationId xmlns:a16="http://schemas.microsoft.com/office/drawing/2014/main" id="{22338457-1A0A-1E67-56FC-76E730D99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9313" y="2063510"/>
            <a:ext cx="7172614" cy="3668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526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AFA9D-A677-3085-F50E-45B246F4449E}"/>
              </a:ext>
            </a:extLst>
          </p:cNvPr>
          <p:cNvSpPr>
            <a:spLocks noGrp="1"/>
          </p:cNvSpPr>
          <p:nvPr>
            <p:ph type="title"/>
          </p:nvPr>
        </p:nvSpPr>
        <p:spPr/>
        <p:txBody>
          <a:bodyPr/>
          <a:lstStyle/>
          <a:p>
            <a:r>
              <a:rPr lang="en-US" dirty="0"/>
              <a:t>Clustering Approaches</a:t>
            </a:r>
          </a:p>
        </p:txBody>
      </p:sp>
      <p:sp>
        <p:nvSpPr>
          <p:cNvPr id="3" name="Content Placeholder 2">
            <a:extLst>
              <a:ext uri="{FF2B5EF4-FFF2-40B4-BE49-F238E27FC236}">
                <a16:creationId xmlns:a16="http://schemas.microsoft.com/office/drawing/2014/main" id="{B37C96FB-39A4-FD28-E283-956C6675C5F8}"/>
              </a:ext>
            </a:extLst>
          </p:cNvPr>
          <p:cNvSpPr>
            <a:spLocks noGrp="1"/>
          </p:cNvSpPr>
          <p:nvPr>
            <p:ph sz="quarter" idx="13"/>
          </p:nvPr>
        </p:nvSpPr>
        <p:spPr/>
        <p:txBody>
          <a:bodyPr/>
          <a:lstStyle/>
          <a:p>
            <a:r>
              <a:rPr lang="en-US" sz="2400" dirty="0">
                <a:latin typeface="+mn-lt"/>
              </a:rPr>
              <a:t>Prototype-based clustering</a:t>
            </a:r>
          </a:p>
          <a:p>
            <a:endParaRPr lang="en-US" sz="2400" dirty="0">
              <a:latin typeface="+mn-lt"/>
            </a:endParaRPr>
          </a:p>
          <a:p>
            <a:endParaRPr lang="en-US" sz="2400" dirty="0">
              <a:latin typeface="+mn-lt"/>
            </a:endParaRPr>
          </a:p>
          <a:p>
            <a:r>
              <a:rPr lang="en-US" sz="2400" dirty="0">
                <a:latin typeface="+mn-lt"/>
              </a:rPr>
              <a:t>Density based clustering</a:t>
            </a:r>
          </a:p>
          <a:p>
            <a:endParaRPr lang="en-US" sz="2400" dirty="0">
              <a:latin typeface="+mn-lt"/>
            </a:endParaRPr>
          </a:p>
          <a:p>
            <a:pPr marL="0" indent="0">
              <a:buNone/>
            </a:pPr>
            <a:endParaRPr lang="en-US" sz="2400" dirty="0">
              <a:latin typeface="+mn-lt"/>
            </a:endParaRPr>
          </a:p>
          <a:p>
            <a:r>
              <a:rPr lang="en-US" sz="2400" dirty="0">
                <a:latin typeface="+mn-lt"/>
              </a:rPr>
              <a:t>Hierarchical clustering</a:t>
            </a:r>
          </a:p>
        </p:txBody>
      </p:sp>
    </p:spTree>
    <p:extLst>
      <p:ext uri="{BB962C8B-B14F-4D97-AF65-F5344CB8AC3E}">
        <p14:creationId xmlns:p14="http://schemas.microsoft.com/office/powerpoint/2010/main" val="2212123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22FC-0047-C516-71CD-78A03B36F21D}"/>
              </a:ext>
            </a:extLst>
          </p:cNvPr>
          <p:cNvSpPr>
            <a:spLocks noGrp="1"/>
          </p:cNvSpPr>
          <p:nvPr>
            <p:ph type="title"/>
          </p:nvPr>
        </p:nvSpPr>
        <p:spPr/>
        <p:txBody>
          <a:bodyPr/>
          <a:lstStyle/>
          <a:p>
            <a:r>
              <a:rPr lang="en-US" dirty="0"/>
              <a:t>K-means Clustering</a:t>
            </a:r>
          </a:p>
        </p:txBody>
      </p:sp>
      <p:sp>
        <p:nvSpPr>
          <p:cNvPr id="3" name="Content Placeholder 2">
            <a:extLst>
              <a:ext uri="{FF2B5EF4-FFF2-40B4-BE49-F238E27FC236}">
                <a16:creationId xmlns:a16="http://schemas.microsoft.com/office/drawing/2014/main" id="{5C6E5E31-63CE-1104-0670-9819D679B24C}"/>
              </a:ext>
            </a:extLst>
          </p:cNvPr>
          <p:cNvSpPr>
            <a:spLocks noGrp="1"/>
          </p:cNvSpPr>
          <p:nvPr>
            <p:ph sz="quarter" idx="13"/>
          </p:nvPr>
        </p:nvSpPr>
        <p:spPr>
          <a:xfrm>
            <a:off x="947738" y="1776413"/>
            <a:ext cx="9678698" cy="4244974"/>
          </a:xfrm>
        </p:spPr>
        <p:txBody>
          <a:bodyPr/>
          <a:lstStyle/>
          <a:p>
            <a:pPr>
              <a:lnSpc>
                <a:spcPct val="100000"/>
              </a:lnSpc>
            </a:pPr>
            <a:r>
              <a:rPr lang="en-US" sz="2400" b="1" dirty="0">
                <a:latin typeface="+mn-lt"/>
              </a:rPr>
              <a:t>Step 1:</a:t>
            </a:r>
            <a:r>
              <a:rPr lang="en-US" sz="2400" dirty="0">
                <a:latin typeface="+mn-lt"/>
              </a:rPr>
              <a:t> Select the number of clusters </a:t>
            </a:r>
            <a:r>
              <a:rPr lang="en-US" sz="2400" b="1" dirty="0">
                <a:latin typeface="+mn-lt"/>
              </a:rPr>
              <a:t>(K)</a:t>
            </a:r>
            <a:r>
              <a:rPr lang="en-US" sz="2400" dirty="0">
                <a:latin typeface="+mn-lt"/>
              </a:rPr>
              <a:t> to group the data.</a:t>
            </a:r>
          </a:p>
          <a:p>
            <a:pPr>
              <a:lnSpc>
                <a:spcPct val="100000"/>
              </a:lnSpc>
            </a:pPr>
            <a:r>
              <a:rPr lang="en-US" sz="2400" b="1" dirty="0">
                <a:latin typeface="+mn-lt"/>
              </a:rPr>
              <a:t>Step 2:</a:t>
            </a:r>
            <a:r>
              <a:rPr lang="en-US" sz="2400" dirty="0">
                <a:latin typeface="+mn-lt"/>
              </a:rPr>
              <a:t> Initialize </a:t>
            </a:r>
            <a:r>
              <a:rPr lang="en-US" sz="2400" b="1" dirty="0">
                <a:latin typeface="+mn-lt"/>
              </a:rPr>
              <a:t>K</a:t>
            </a:r>
            <a:r>
              <a:rPr lang="en-US" sz="2400" dirty="0">
                <a:latin typeface="+mn-lt"/>
              </a:rPr>
              <a:t> centroids randomly from the dataset.</a:t>
            </a:r>
          </a:p>
          <a:p>
            <a:pPr>
              <a:lnSpc>
                <a:spcPct val="100000"/>
              </a:lnSpc>
            </a:pPr>
            <a:r>
              <a:rPr lang="en-US" sz="2400" b="1" dirty="0">
                <a:latin typeface="+mn-lt"/>
              </a:rPr>
              <a:t>Step 3:</a:t>
            </a:r>
            <a:r>
              <a:rPr lang="en-US" sz="2400" dirty="0">
                <a:latin typeface="+mn-lt"/>
              </a:rPr>
              <a:t> Assign each data point to the nearest centroid based on </a:t>
            </a:r>
            <a:r>
              <a:rPr lang="en-US" sz="2400" b="1" dirty="0">
                <a:latin typeface="+mn-lt"/>
              </a:rPr>
              <a:t>distance measures (e.g., Euclidean distance)</a:t>
            </a:r>
            <a:r>
              <a:rPr lang="en-US" sz="2400" dirty="0">
                <a:latin typeface="+mn-lt"/>
              </a:rPr>
              <a:t>.</a:t>
            </a:r>
          </a:p>
          <a:p>
            <a:pPr>
              <a:lnSpc>
                <a:spcPct val="100000"/>
              </a:lnSpc>
            </a:pPr>
            <a:r>
              <a:rPr lang="en-US" sz="2400" b="1" dirty="0">
                <a:latin typeface="+mn-lt"/>
              </a:rPr>
              <a:t>Step 4:</a:t>
            </a:r>
            <a:r>
              <a:rPr lang="en-US" sz="2400" dirty="0">
                <a:latin typeface="+mn-lt"/>
              </a:rPr>
              <a:t> Compute new centroids as the </a:t>
            </a:r>
            <a:r>
              <a:rPr lang="en-US" sz="2400" b="1" dirty="0">
                <a:latin typeface="+mn-lt"/>
              </a:rPr>
              <a:t>mean of all points assigned to a cluster</a:t>
            </a:r>
            <a:r>
              <a:rPr lang="en-US" sz="2400" dirty="0">
                <a:latin typeface="+mn-lt"/>
              </a:rPr>
              <a:t>.</a:t>
            </a:r>
          </a:p>
          <a:p>
            <a:pPr>
              <a:lnSpc>
                <a:spcPct val="100000"/>
              </a:lnSpc>
            </a:pPr>
            <a:r>
              <a:rPr lang="en-US" sz="2400" b="1" dirty="0">
                <a:latin typeface="+mn-lt"/>
              </a:rPr>
              <a:t>Step 5:</a:t>
            </a:r>
            <a:r>
              <a:rPr lang="en-US" sz="2400" dirty="0">
                <a:latin typeface="+mn-lt"/>
              </a:rPr>
              <a:t> Repeat steps 3 and 4 until centroids </a:t>
            </a:r>
            <a:r>
              <a:rPr lang="en-US" sz="2400" b="1" dirty="0">
                <a:latin typeface="+mn-lt"/>
              </a:rPr>
              <a:t>no longer change</a:t>
            </a:r>
            <a:r>
              <a:rPr lang="en-US" sz="2400" dirty="0">
                <a:latin typeface="+mn-lt"/>
              </a:rPr>
              <a:t> or reach a stopping condition.</a:t>
            </a:r>
          </a:p>
          <a:p>
            <a:pPr>
              <a:lnSpc>
                <a:spcPct val="100000"/>
              </a:lnSpc>
            </a:pPr>
            <a:r>
              <a:rPr lang="en-US" sz="2400" b="1" dirty="0">
                <a:latin typeface="+mn-lt"/>
              </a:rPr>
              <a:t>Step 6:</a:t>
            </a:r>
            <a:r>
              <a:rPr lang="en-US" sz="2400" dirty="0">
                <a:latin typeface="+mn-lt"/>
              </a:rPr>
              <a:t> Final clusters are formed, and the algorithm terminates.</a:t>
            </a:r>
          </a:p>
        </p:txBody>
      </p:sp>
    </p:spTree>
    <p:extLst>
      <p:ext uri="{BB962C8B-B14F-4D97-AF65-F5344CB8AC3E}">
        <p14:creationId xmlns:p14="http://schemas.microsoft.com/office/powerpoint/2010/main" val="4288363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7483-8279-B6C3-8742-6327E2C9CEE9}"/>
              </a:ext>
            </a:extLst>
          </p:cNvPr>
          <p:cNvSpPr>
            <a:spLocks noGrp="1"/>
          </p:cNvSpPr>
          <p:nvPr>
            <p:ph type="title"/>
          </p:nvPr>
        </p:nvSpPr>
        <p:spPr/>
        <p:txBody>
          <a:bodyPr/>
          <a:lstStyle/>
          <a:p>
            <a:r>
              <a:rPr lang="en-US" dirty="0"/>
              <a:t>K-Means Example</a:t>
            </a:r>
          </a:p>
        </p:txBody>
      </p:sp>
      <p:graphicFrame>
        <p:nvGraphicFramePr>
          <p:cNvPr id="10" name="Content Placeholder 9">
            <a:extLst>
              <a:ext uri="{FF2B5EF4-FFF2-40B4-BE49-F238E27FC236}">
                <a16:creationId xmlns:a16="http://schemas.microsoft.com/office/drawing/2014/main" id="{131ADA2D-1087-F1B0-B7DD-20743D76735B}"/>
              </a:ext>
            </a:extLst>
          </p:cNvPr>
          <p:cNvGraphicFramePr>
            <a:graphicFrameLocks noGrp="1"/>
          </p:cNvGraphicFramePr>
          <p:nvPr>
            <p:ph sz="quarter" idx="13"/>
            <p:extLst>
              <p:ext uri="{D42A27DB-BD31-4B8C-83A1-F6EECF244321}">
                <p14:modId xmlns:p14="http://schemas.microsoft.com/office/powerpoint/2010/main" val="2615155173"/>
              </p:ext>
            </p:extLst>
          </p:nvPr>
        </p:nvGraphicFramePr>
        <p:xfrm>
          <a:off x="670647" y="1553801"/>
          <a:ext cx="10296524" cy="4627840"/>
        </p:xfrm>
        <a:graphic>
          <a:graphicData uri="http://schemas.openxmlformats.org/drawingml/2006/table">
            <a:tbl>
              <a:tblPr/>
              <a:tblGrid>
                <a:gridCol w="943286">
                  <a:extLst>
                    <a:ext uri="{9D8B030D-6E8A-4147-A177-3AD203B41FA5}">
                      <a16:colId xmlns:a16="http://schemas.microsoft.com/office/drawing/2014/main" val="2784266775"/>
                    </a:ext>
                  </a:extLst>
                </a:gridCol>
                <a:gridCol w="1053541">
                  <a:extLst>
                    <a:ext uri="{9D8B030D-6E8A-4147-A177-3AD203B41FA5}">
                      <a16:colId xmlns:a16="http://schemas.microsoft.com/office/drawing/2014/main" val="2403889320"/>
                    </a:ext>
                  </a:extLst>
                </a:gridCol>
                <a:gridCol w="1120918">
                  <a:extLst>
                    <a:ext uri="{9D8B030D-6E8A-4147-A177-3AD203B41FA5}">
                      <a16:colId xmlns:a16="http://schemas.microsoft.com/office/drawing/2014/main" val="2672374792"/>
                    </a:ext>
                  </a:extLst>
                </a:gridCol>
                <a:gridCol w="1408805">
                  <a:extLst>
                    <a:ext uri="{9D8B030D-6E8A-4147-A177-3AD203B41FA5}">
                      <a16:colId xmlns:a16="http://schemas.microsoft.com/office/drawing/2014/main" val="201966914"/>
                    </a:ext>
                  </a:extLst>
                </a:gridCol>
                <a:gridCol w="1813070">
                  <a:extLst>
                    <a:ext uri="{9D8B030D-6E8A-4147-A177-3AD203B41FA5}">
                      <a16:colId xmlns:a16="http://schemas.microsoft.com/office/drawing/2014/main" val="4286274682"/>
                    </a:ext>
                  </a:extLst>
                </a:gridCol>
                <a:gridCol w="2156084">
                  <a:extLst>
                    <a:ext uri="{9D8B030D-6E8A-4147-A177-3AD203B41FA5}">
                      <a16:colId xmlns:a16="http://schemas.microsoft.com/office/drawing/2014/main" val="3814036805"/>
                    </a:ext>
                  </a:extLst>
                </a:gridCol>
                <a:gridCol w="1800820">
                  <a:extLst>
                    <a:ext uri="{9D8B030D-6E8A-4147-A177-3AD203B41FA5}">
                      <a16:colId xmlns:a16="http://schemas.microsoft.com/office/drawing/2014/main" val="758101582"/>
                    </a:ext>
                  </a:extLst>
                </a:gridCol>
              </a:tblGrid>
              <a:tr h="225442">
                <a:tc gridSpan="7">
                  <a:txBody>
                    <a:bodyPr/>
                    <a:lstStyle/>
                    <a:p>
                      <a:pPr algn="ctr" rtl="0" fontAlgn="b"/>
                      <a:r>
                        <a:rPr lang="en-US" sz="1400" b="1" dirty="0">
                          <a:effectLst/>
                          <a:latin typeface="Calibri" panose="020F0502020204030204" pitchFamily="34" charset="0"/>
                        </a:rPr>
                        <a:t>Iteration 1</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CE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43338929"/>
                  </a:ext>
                </a:extLst>
              </a:tr>
              <a:tr h="576677">
                <a:tc>
                  <a:txBody>
                    <a:bodyPr/>
                    <a:lstStyle/>
                    <a:p>
                      <a:pPr algn="ctr" rtl="0" fontAlgn="t"/>
                      <a:r>
                        <a:rPr lang="en-US" sz="1400" b="1" dirty="0">
                          <a:effectLst/>
                          <a:latin typeface="Calibri" panose="020F0502020204030204" pitchFamily="34" charset="0"/>
                        </a:rPr>
                        <a:t>Feature 1</a:t>
                      </a:r>
                    </a:p>
                  </a:txBody>
                  <a:tcPr marL="16905" marR="16905" marT="11270" marB="11270">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t"/>
                      <a:r>
                        <a:rPr lang="en-US" sz="1400" b="1">
                          <a:effectLst/>
                          <a:latin typeface="Calibri" panose="020F0502020204030204" pitchFamily="34" charset="0"/>
                        </a:rPr>
                        <a:t>Feature 2</a:t>
                      </a:r>
                    </a:p>
                  </a:txBody>
                  <a:tcPr marL="16905" marR="16905" marT="11270" marB="1127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t"/>
                      <a:r>
                        <a:rPr lang="en-US" sz="1400" b="1">
                          <a:effectLst/>
                          <a:latin typeface="Calibri" panose="020F0502020204030204" pitchFamily="34" charset="0"/>
                        </a:rPr>
                        <a:t>Centroid 0</a:t>
                      </a:r>
                      <a:br>
                        <a:rPr lang="en-US" sz="1400" b="1">
                          <a:effectLst/>
                          <a:latin typeface="Calibri" panose="020F0502020204030204" pitchFamily="34" charset="0"/>
                        </a:rPr>
                      </a:br>
                      <a:r>
                        <a:rPr lang="en-US" sz="1400" b="1">
                          <a:effectLst/>
                          <a:latin typeface="Calibri" panose="020F0502020204030204" pitchFamily="34" charset="0"/>
                        </a:rPr>
                        <a:t>(x,y)</a:t>
                      </a:r>
                    </a:p>
                  </a:txBody>
                  <a:tcPr marL="16905" marR="16905" marT="11270" marB="1127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t"/>
                      <a:r>
                        <a:rPr lang="en-US" sz="1400" b="1">
                          <a:effectLst/>
                          <a:latin typeface="Calibri" panose="020F0502020204030204" pitchFamily="34" charset="0"/>
                        </a:rPr>
                        <a:t>Centroid 1</a:t>
                      </a:r>
                      <a:br>
                        <a:rPr lang="en-US" sz="1400" b="1">
                          <a:effectLst/>
                          <a:latin typeface="Calibri" panose="020F0502020204030204" pitchFamily="34" charset="0"/>
                        </a:rPr>
                      </a:br>
                      <a:r>
                        <a:rPr lang="en-US" sz="1400" b="1">
                          <a:effectLst/>
                          <a:latin typeface="Calibri" panose="020F0502020204030204" pitchFamily="34" charset="0"/>
                        </a:rPr>
                        <a:t>(x,y)</a:t>
                      </a:r>
                    </a:p>
                  </a:txBody>
                  <a:tcPr marL="16905" marR="16905" marT="11270" marB="1127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t"/>
                      <a:r>
                        <a:rPr lang="en-US" sz="1400" b="1">
                          <a:effectLst/>
                          <a:latin typeface="Calibri" panose="020F0502020204030204" pitchFamily="34" charset="0"/>
                        </a:rPr>
                        <a:t>Distance</a:t>
                      </a:r>
                      <a:br>
                        <a:rPr lang="en-US" sz="1400" b="1">
                          <a:effectLst/>
                          <a:latin typeface="Calibri" panose="020F0502020204030204" pitchFamily="34" charset="0"/>
                        </a:rPr>
                      </a:br>
                      <a:r>
                        <a:rPr lang="en-US" sz="1400" b="1">
                          <a:effectLst/>
                          <a:latin typeface="Calibri" panose="020F0502020204030204" pitchFamily="34" charset="0"/>
                        </a:rPr>
                        <a:t>to </a:t>
                      </a:r>
                      <a:br>
                        <a:rPr lang="en-US" sz="1400" b="1">
                          <a:effectLst/>
                          <a:latin typeface="Calibri" panose="020F0502020204030204" pitchFamily="34" charset="0"/>
                        </a:rPr>
                      </a:br>
                      <a:r>
                        <a:rPr lang="en-US" sz="1400" b="1">
                          <a:effectLst/>
                          <a:latin typeface="Calibri" panose="020F0502020204030204" pitchFamily="34" charset="0"/>
                        </a:rPr>
                        <a:t>Centroid 0 (Iter 1)</a:t>
                      </a:r>
                    </a:p>
                  </a:txBody>
                  <a:tcPr marL="16905" marR="16905" marT="11270" marB="1127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t"/>
                      <a:r>
                        <a:rPr lang="en-US" sz="1400" b="1">
                          <a:effectLst/>
                          <a:latin typeface="Calibri" panose="020F0502020204030204" pitchFamily="34" charset="0"/>
                        </a:rPr>
                        <a:t>Distance</a:t>
                      </a:r>
                      <a:br>
                        <a:rPr lang="en-US" sz="1400" b="1">
                          <a:effectLst/>
                          <a:latin typeface="Calibri" panose="020F0502020204030204" pitchFamily="34" charset="0"/>
                        </a:rPr>
                      </a:br>
                      <a:r>
                        <a:rPr lang="en-US" sz="1400" b="1">
                          <a:effectLst/>
                          <a:latin typeface="Calibri" panose="020F0502020204030204" pitchFamily="34" charset="0"/>
                        </a:rPr>
                        <a:t>to </a:t>
                      </a:r>
                      <a:br>
                        <a:rPr lang="en-US" sz="1400" b="1">
                          <a:effectLst/>
                          <a:latin typeface="Calibri" panose="020F0502020204030204" pitchFamily="34" charset="0"/>
                        </a:rPr>
                      </a:br>
                      <a:r>
                        <a:rPr lang="en-US" sz="1400" b="1">
                          <a:effectLst/>
                          <a:latin typeface="Calibri" panose="020F0502020204030204" pitchFamily="34" charset="0"/>
                        </a:rPr>
                        <a:t>Centroid 1 (Iter 1)</a:t>
                      </a:r>
                    </a:p>
                  </a:txBody>
                  <a:tcPr marL="16905" marR="16905" marT="11270" marB="1127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t"/>
                      <a:r>
                        <a:rPr lang="en-US" sz="1400" b="1" dirty="0">
                          <a:effectLst/>
                          <a:latin typeface="Calibri" panose="020F0502020204030204" pitchFamily="34" charset="0"/>
                        </a:rPr>
                        <a:t>Assigned </a:t>
                      </a:r>
                      <a:br>
                        <a:rPr lang="en-US" sz="1400" b="1" dirty="0">
                          <a:effectLst/>
                          <a:latin typeface="Calibri" panose="020F0502020204030204" pitchFamily="34" charset="0"/>
                        </a:rPr>
                      </a:br>
                      <a:r>
                        <a:rPr lang="en-US" sz="1400" b="1" dirty="0">
                          <a:effectLst/>
                          <a:latin typeface="Calibri" panose="020F0502020204030204" pitchFamily="34" charset="0"/>
                        </a:rPr>
                        <a:t>Cluster </a:t>
                      </a:r>
                      <a:br>
                        <a:rPr lang="en-US" sz="1400" b="1" dirty="0">
                          <a:effectLst/>
                          <a:latin typeface="Calibri" panose="020F0502020204030204" pitchFamily="34" charset="0"/>
                        </a:rPr>
                      </a:br>
                      <a:r>
                        <a:rPr lang="en-US" sz="1400" b="1" dirty="0">
                          <a:effectLst/>
                          <a:latin typeface="Calibri" panose="020F0502020204030204" pitchFamily="34" charset="0"/>
                        </a:rPr>
                        <a:t>(</a:t>
                      </a:r>
                      <a:r>
                        <a:rPr lang="en-US" sz="1400" b="1" dirty="0" err="1">
                          <a:effectLst/>
                          <a:latin typeface="Calibri" panose="020F0502020204030204" pitchFamily="34" charset="0"/>
                        </a:rPr>
                        <a:t>Iter</a:t>
                      </a:r>
                      <a:r>
                        <a:rPr lang="en-US" sz="1400" b="1" dirty="0">
                          <a:effectLst/>
                          <a:latin typeface="Calibri" panose="020F0502020204030204" pitchFamily="34" charset="0"/>
                        </a:rPr>
                        <a:t> 1)</a:t>
                      </a:r>
                    </a:p>
                  </a:txBody>
                  <a:tcPr marL="16905" marR="16905" marT="11270" marB="1127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010380976"/>
                  </a:ext>
                </a:extLst>
              </a:tr>
              <a:tr h="225442">
                <a:tc>
                  <a:txBody>
                    <a:bodyPr/>
                    <a:lstStyle/>
                    <a:p>
                      <a:pPr algn="r" rtl="0" fontAlgn="b"/>
                      <a:r>
                        <a:rPr lang="en-US" sz="1400" b="0" dirty="0">
                          <a:effectLst/>
                          <a:latin typeface="Calibri" panose="020F0502020204030204" pitchFamily="34" charset="0"/>
                        </a:rPr>
                        <a:t>1</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2</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b="0">
                          <a:effectLst/>
                          <a:latin typeface="Calibri" panose="020F0502020204030204" pitchFamily="34" charset="0"/>
                        </a:rPr>
                        <a:t>(1, 2)</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b="0">
                          <a:effectLst/>
                          <a:latin typeface="Calibri" panose="020F0502020204030204" pitchFamily="34" charset="0"/>
                        </a:rPr>
                        <a:t>(2, 3)</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0</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1.41</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dirty="0">
                          <a:effectLst/>
                          <a:latin typeface="Calibri" panose="020F0502020204030204" pitchFamily="34" charset="0"/>
                        </a:rPr>
                        <a:t>0</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056024948"/>
                  </a:ext>
                </a:extLst>
              </a:tr>
              <a:tr h="225442">
                <a:tc>
                  <a:txBody>
                    <a:bodyPr/>
                    <a:lstStyle/>
                    <a:p>
                      <a:pPr algn="r" rtl="0" fontAlgn="b"/>
                      <a:r>
                        <a:rPr lang="en-US" sz="1400" b="0" dirty="0">
                          <a:effectLst/>
                          <a:latin typeface="Calibri" panose="020F0502020204030204" pitchFamily="34" charset="0"/>
                        </a:rPr>
                        <a:t>2</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3</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b="0">
                          <a:effectLst/>
                          <a:latin typeface="Calibri" panose="020F0502020204030204" pitchFamily="34" charset="0"/>
                        </a:rPr>
                        <a:t>(1, 2)</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b="0">
                          <a:effectLst/>
                          <a:latin typeface="Calibri" panose="020F0502020204030204" pitchFamily="34" charset="0"/>
                        </a:rPr>
                        <a:t>(2, 3)</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1.41</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0</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dirty="0">
                          <a:effectLst/>
                          <a:latin typeface="Calibri" panose="020F0502020204030204" pitchFamily="34" charset="0"/>
                        </a:rPr>
                        <a:t>1</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116774093"/>
                  </a:ext>
                </a:extLst>
              </a:tr>
              <a:tr h="225442">
                <a:tc>
                  <a:txBody>
                    <a:bodyPr/>
                    <a:lstStyle/>
                    <a:p>
                      <a:pPr algn="r" rtl="0" fontAlgn="b"/>
                      <a:r>
                        <a:rPr lang="en-US" sz="1400" b="0" dirty="0">
                          <a:effectLst/>
                          <a:latin typeface="Calibri" panose="020F0502020204030204" pitchFamily="34" charset="0"/>
                        </a:rPr>
                        <a:t>3</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3</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b="0">
                          <a:effectLst/>
                          <a:latin typeface="Calibri" panose="020F0502020204030204" pitchFamily="34" charset="0"/>
                        </a:rPr>
                        <a:t>(1, 2)</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b="0">
                          <a:effectLst/>
                          <a:latin typeface="Calibri" panose="020F0502020204030204" pitchFamily="34" charset="0"/>
                        </a:rPr>
                        <a:t>(2, 3)</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2.24</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1</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1</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271604275"/>
                  </a:ext>
                </a:extLst>
              </a:tr>
              <a:tr h="225442">
                <a:tc>
                  <a:txBody>
                    <a:bodyPr/>
                    <a:lstStyle/>
                    <a:p>
                      <a:pPr algn="r" rtl="0" fontAlgn="b"/>
                      <a:r>
                        <a:rPr lang="en-US" sz="1400" b="0" dirty="0">
                          <a:effectLst/>
                          <a:latin typeface="Calibri" panose="020F0502020204030204" pitchFamily="34" charset="0"/>
                        </a:rPr>
                        <a:t>6</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8</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b="0">
                          <a:effectLst/>
                          <a:latin typeface="Calibri" panose="020F0502020204030204" pitchFamily="34" charset="0"/>
                        </a:rPr>
                        <a:t>(1, 2)</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b="0">
                          <a:effectLst/>
                          <a:latin typeface="Calibri" panose="020F0502020204030204" pitchFamily="34" charset="0"/>
                        </a:rPr>
                        <a:t>(2, 3)</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7.81</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6.4</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1</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061053107"/>
                  </a:ext>
                </a:extLst>
              </a:tr>
              <a:tr h="225442">
                <a:tc>
                  <a:txBody>
                    <a:bodyPr/>
                    <a:lstStyle/>
                    <a:p>
                      <a:pPr algn="r" rtl="0" fontAlgn="b"/>
                      <a:r>
                        <a:rPr lang="en-US" sz="1400" b="0" dirty="0">
                          <a:effectLst/>
                          <a:latin typeface="Calibri" panose="020F0502020204030204" pitchFamily="34" charset="0"/>
                        </a:rPr>
                        <a:t>7</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9</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b="0">
                          <a:effectLst/>
                          <a:latin typeface="Calibri" panose="020F0502020204030204" pitchFamily="34" charset="0"/>
                        </a:rPr>
                        <a:t>(1, 2)</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b="0">
                          <a:effectLst/>
                          <a:latin typeface="Calibri" panose="020F0502020204030204" pitchFamily="34" charset="0"/>
                        </a:rPr>
                        <a:t>(2, 3)</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9.22</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7.81</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1</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416483284"/>
                  </a:ext>
                </a:extLst>
              </a:tr>
              <a:tr h="225442">
                <a:tc>
                  <a:txBody>
                    <a:bodyPr/>
                    <a:lstStyle/>
                    <a:p>
                      <a:pPr algn="r" rtl="0" fontAlgn="b"/>
                      <a:r>
                        <a:rPr lang="en-US" sz="1400" b="0" dirty="0">
                          <a:effectLst/>
                          <a:latin typeface="Calibri" panose="020F0502020204030204" pitchFamily="34" charset="0"/>
                        </a:rPr>
                        <a:t>8</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8</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b="0">
                          <a:effectLst/>
                          <a:latin typeface="Calibri" panose="020F0502020204030204" pitchFamily="34" charset="0"/>
                        </a:rPr>
                        <a:t>(1, 2)</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b="0">
                          <a:effectLst/>
                          <a:latin typeface="Calibri" panose="020F0502020204030204" pitchFamily="34" charset="0"/>
                        </a:rPr>
                        <a:t>(2, 3)</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9.22</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7.81</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1</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196161199"/>
                  </a:ext>
                </a:extLst>
              </a:tr>
              <a:tr h="225442">
                <a:tc gridSpan="7">
                  <a:txBody>
                    <a:bodyPr/>
                    <a:lstStyle/>
                    <a:p>
                      <a:pPr algn="ctr" rtl="0" fontAlgn="b"/>
                      <a:r>
                        <a:rPr lang="en-US" sz="1400" b="1" dirty="0">
                          <a:effectLst/>
                          <a:latin typeface="Calibri" panose="020F0502020204030204" pitchFamily="34" charset="0"/>
                        </a:rPr>
                        <a:t>Iteration 2</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CE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76543289"/>
                  </a:ext>
                </a:extLst>
              </a:tr>
              <a:tr h="576677">
                <a:tc>
                  <a:txBody>
                    <a:bodyPr/>
                    <a:lstStyle/>
                    <a:p>
                      <a:pPr algn="ctr" rtl="0" fontAlgn="t"/>
                      <a:r>
                        <a:rPr lang="en-US" sz="1400" b="1" dirty="0">
                          <a:effectLst/>
                          <a:latin typeface="Calibri" panose="020F0502020204030204" pitchFamily="34" charset="0"/>
                        </a:rPr>
                        <a:t>Feature 1</a:t>
                      </a:r>
                    </a:p>
                  </a:txBody>
                  <a:tcPr marL="16905" marR="16905" marT="11270" marB="11270">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t"/>
                      <a:r>
                        <a:rPr lang="en-US" sz="1400" b="1">
                          <a:effectLst/>
                          <a:latin typeface="Calibri" panose="020F0502020204030204" pitchFamily="34" charset="0"/>
                        </a:rPr>
                        <a:t>Feature 2</a:t>
                      </a:r>
                    </a:p>
                  </a:txBody>
                  <a:tcPr marL="16905" marR="16905" marT="11270" marB="1127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t"/>
                      <a:r>
                        <a:rPr lang="en-US" sz="1400" b="1">
                          <a:effectLst/>
                          <a:latin typeface="Calibri" panose="020F0502020204030204" pitchFamily="34" charset="0"/>
                        </a:rPr>
                        <a:t>Centroid 0</a:t>
                      </a:r>
                      <a:br>
                        <a:rPr lang="en-US" sz="1400" b="1">
                          <a:effectLst/>
                          <a:latin typeface="Calibri" panose="020F0502020204030204" pitchFamily="34" charset="0"/>
                        </a:rPr>
                      </a:br>
                      <a:r>
                        <a:rPr lang="en-US" sz="1400" b="1">
                          <a:effectLst/>
                          <a:latin typeface="Calibri" panose="020F0502020204030204" pitchFamily="34" charset="0"/>
                        </a:rPr>
                        <a:t>(x,y)</a:t>
                      </a:r>
                    </a:p>
                  </a:txBody>
                  <a:tcPr marL="16905" marR="16905" marT="11270" marB="1127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t"/>
                      <a:r>
                        <a:rPr lang="en-US" sz="1400" b="1">
                          <a:effectLst/>
                          <a:latin typeface="Calibri" panose="020F0502020204030204" pitchFamily="34" charset="0"/>
                        </a:rPr>
                        <a:t>Centroid 1</a:t>
                      </a:r>
                      <a:br>
                        <a:rPr lang="en-US" sz="1400" b="1">
                          <a:effectLst/>
                          <a:latin typeface="Calibri" panose="020F0502020204030204" pitchFamily="34" charset="0"/>
                        </a:rPr>
                      </a:br>
                      <a:r>
                        <a:rPr lang="en-US" sz="1400" b="1">
                          <a:effectLst/>
                          <a:latin typeface="Calibri" panose="020F0502020204030204" pitchFamily="34" charset="0"/>
                        </a:rPr>
                        <a:t>(x,y)</a:t>
                      </a:r>
                    </a:p>
                  </a:txBody>
                  <a:tcPr marL="16905" marR="16905" marT="11270" marB="1127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t"/>
                      <a:r>
                        <a:rPr lang="en-US" sz="1400" b="1">
                          <a:effectLst/>
                          <a:latin typeface="Calibri" panose="020F0502020204030204" pitchFamily="34" charset="0"/>
                        </a:rPr>
                        <a:t>Distance</a:t>
                      </a:r>
                      <a:br>
                        <a:rPr lang="en-US" sz="1400" b="1">
                          <a:effectLst/>
                          <a:latin typeface="Calibri" panose="020F0502020204030204" pitchFamily="34" charset="0"/>
                        </a:rPr>
                      </a:br>
                      <a:r>
                        <a:rPr lang="en-US" sz="1400" b="1">
                          <a:effectLst/>
                          <a:latin typeface="Calibri" panose="020F0502020204030204" pitchFamily="34" charset="0"/>
                        </a:rPr>
                        <a:t>to </a:t>
                      </a:r>
                      <a:br>
                        <a:rPr lang="en-US" sz="1400" b="1">
                          <a:effectLst/>
                          <a:latin typeface="Calibri" panose="020F0502020204030204" pitchFamily="34" charset="0"/>
                        </a:rPr>
                      </a:br>
                      <a:r>
                        <a:rPr lang="en-US" sz="1400" b="1">
                          <a:effectLst/>
                          <a:latin typeface="Calibri" panose="020F0502020204030204" pitchFamily="34" charset="0"/>
                        </a:rPr>
                        <a:t>Centroid 0 (Iter 1)</a:t>
                      </a:r>
                    </a:p>
                  </a:txBody>
                  <a:tcPr marL="16905" marR="16905" marT="11270" marB="1127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t"/>
                      <a:r>
                        <a:rPr lang="en-US" sz="1400" b="1">
                          <a:effectLst/>
                          <a:latin typeface="Calibri" panose="020F0502020204030204" pitchFamily="34" charset="0"/>
                        </a:rPr>
                        <a:t>Distance</a:t>
                      </a:r>
                      <a:br>
                        <a:rPr lang="en-US" sz="1400" b="1">
                          <a:effectLst/>
                          <a:latin typeface="Calibri" panose="020F0502020204030204" pitchFamily="34" charset="0"/>
                        </a:rPr>
                      </a:br>
                      <a:r>
                        <a:rPr lang="en-US" sz="1400" b="1">
                          <a:effectLst/>
                          <a:latin typeface="Calibri" panose="020F0502020204030204" pitchFamily="34" charset="0"/>
                        </a:rPr>
                        <a:t>to </a:t>
                      </a:r>
                      <a:br>
                        <a:rPr lang="en-US" sz="1400" b="1">
                          <a:effectLst/>
                          <a:latin typeface="Calibri" panose="020F0502020204030204" pitchFamily="34" charset="0"/>
                        </a:rPr>
                      </a:br>
                      <a:r>
                        <a:rPr lang="en-US" sz="1400" b="1">
                          <a:effectLst/>
                          <a:latin typeface="Calibri" panose="020F0502020204030204" pitchFamily="34" charset="0"/>
                        </a:rPr>
                        <a:t>Centroid 1 (Iter 1)</a:t>
                      </a:r>
                    </a:p>
                  </a:txBody>
                  <a:tcPr marL="16905" marR="16905" marT="11270" marB="1127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t"/>
                      <a:r>
                        <a:rPr lang="en-US" sz="1400" b="1">
                          <a:effectLst/>
                          <a:latin typeface="Calibri" panose="020F0502020204030204" pitchFamily="34" charset="0"/>
                        </a:rPr>
                        <a:t>Assigned </a:t>
                      </a:r>
                      <a:br>
                        <a:rPr lang="en-US" sz="1400" b="1">
                          <a:effectLst/>
                          <a:latin typeface="Calibri" panose="020F0502020204030204" pitchFamily="34" charset="0"/>
                        </a:rPr>
                      </a:br>
                      <a:r>
                        <a:rPr lang="en-US" sz="1400" b="1">
                          <a:effectLst/>
                          <a:latin typeface="Calibri" panose="020F0502020204030204" pitchFamily="34" charset="0"/>
                        </a:rPr>
                        <a:t>Cluster </a:t>
                      </a:r>
                      <a:br>
                        <a:rPr lang="en-US" sz="1400" b="1">
                          <a:effectLst/>
                          <a:latin typeface="Calibri" panose="020F0502020204030204" pitchFamily="34" charset="0"/>
                        </a:rPr>
                      </a:br>
                      <a:r>
                        <a:rPr lang="en-US" sz="1400" b="1">
                          <a:effectLst/>
                          <a:latin typeface="Calibri" panose="020F0502020204030204" pitchFamily="34" charset="0"/>
                        </a:rPr>
                        <a:t>(Iter 1)</a:t>
                      </a:r>
                    </a:p>
                  </a:txBody>
                  <a:tcPr marL="16905" marR="16905" marT="11270" marB="1127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299177191"/>
                  </a:ext>
                </a:extLst>
              </a:tr>
              <a:tr h="225442">
                <a:tc>
                  <a:txBody>
                    <a:bodyPr/>
                    <a:lstStyle/>
                    <a:p>
                      <a:pPr algn="r" rtl="0" fontAlgn="b"/>
                      <a:r>
                        <a:rPr lang="en-US" sz="1400" b="0" dirty="0">
                          <a:effectLst/>
                          <a:latin typeface="Calibri" panose="020F0502020204030204" pitchFamily="34" charset="0"/>
                        </a:rPr>
                        <a:t>1</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2</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b="0">
                          <a:effectLst/>
                          <a:latin typeface="Calibri" panose="020F0502020204030204" pitchFamily="34" charset="0"/>
                        </a:rPr>
                        <a:t>(1.0, 2.0)</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b="0">
                          <a:effectLst/>
                          <a:latin typeface="Calibri" panose="020F0502020204030204" pitchFamily="34" charset="0"/>
                        </a:rPr>
                        <a:t>(5.2, 6.2)</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0</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5.94</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0</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005000667"/>
                  </a:ext>
                </a:extLst>
              </a:tr>
              <a:tr h="225442">
                <a:tc>
                  <a:txBody>
                    <a:bodyPr/>
                    <a:lstStyle/>
                    <a:p>
                      <a:pPr algn="r" rtl="0" fontAlgn="b"/>
                      <a:r>
                        <a:rPr lang="en-US" sz="1400" b="0" dirty="0">
                          <a:effectLst/>
                          <a:latin typeface="Calibri" panose="020F0502020204030204" pitchFamily="34" charset="0"/>
                        </a:rPr>
                        <a:t>2</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3</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b="0">
                          <a:effectLst/>
                          <a:latin typeface="Calibri" panose="020F0502020204030204" pitchFamily="34" charset="0"/>
                        </a:rPr>
                        <a:t>(1.0, 2.0)</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b="0">
                          <a:effectLst/>
                          <a:latin typeface="Calibri" panose="020F0502020204030204" pitchFamily="34" charset="0"/>
                        </a:rPr>
                        <a:t>(5.2, 6.2)</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1.41</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4.53</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0</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702709555"/>
                  </a:ext>
                </a:extLst>
              </a:tr>
              <a:tr h="225442">
                <a:tc>
                  <a:txBody>
                    <a:bodyPr/>
                    <a:lstStyle/>
                    <a:p>
                      <a:pPr algn="r" rtl="0" fontAlgn="b"/>
                      <a:r>
                        <a:rPr lang="en-US" sz="1400" b="0" dirty="0">
                          <a:effectLst/>
                          <a:latin typeface="Calibri" panose="020F0502020204030204" pitchFamily="34" charset="0"/>
                        </a:rPr>
                        <a:t>3</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3</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b="0">
                          <a:effectLst/>
                          <a:latin typeface="Calibri" panose="020F0502020204030204" pitchFamily="34" charset="0"/>
                        </a:rPr>
                        <a:t>(1.0, 2.0)</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b="0">
                          <a:effectLst/>
                          <a:latin typeface="Calibri" panose="020F0502020204030204" pitchFamily="34" charset="0"/>
                        </a:rPr>
                        <a:t>(5.2, 6.2)</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2.24</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3.88</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0</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786528534"/>
                  </a:ext>
                </a:extLst>
              </a:tr>
              <a:tr h="225442">
                <a:tc>
                  <a:txBody>
                    <a:bodyPr/>
                    <a:lstStyle/>
                    <a:p>
                      <a:pPr algn="r" rtl="0" fontAlgn="b"/>
                      <a:r>
                        <a:rPr lang="en-US" sz="1400" b="0" dirty="0">
                          <a:effectLst/>
                          <a:latin typeface="Calibri" panose="020F0502020204030204" pitchFamily="34" charset="0"/>
                        </a:rPr>
                        <a:t>6</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8</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b="0">
                          <a:effectLst/>
                          <a:latin typeface="Calibri" panose="020F0502020204030204" pitchFamily="34" charset="0"/>
                        </a:rPr>
                        <a:t>(1.0, 2.0)</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b="0">
                          <a:effectLst/>
                          <a:latin typeface="Calibri" panose="020F0502020204030204" pitchFamily="34" charset="0"/>
                        </a:rPr>
                        <a:t>(5.2, 6.2)</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7.81</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1.97</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1</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245579514"/>
                  </a:ext>
                </a:extLst>
              </a:tr>
              <a:tr h="225442">
                <a:tc>
                  <a:txBody>
                    <a:bodyPr/>
                    <a:lstStyle/>
                    <a:p>
                      <a:pPr algn="r" rtl="0" fontAlgn="b"/>
                      <a:r>
                        <a:rPr lang="en-US" sz="1400" b="0" dirty="0">
                          <a:effectLst/>
                          <a:latin typeface="Calibri" panose="020F0502020204030204" pitchFamily="34" charset="0"/>
                        </a:rPr>
                        <a:t>7</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9</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b="0">
                          <a:effectLst/>
                          <a:latin typeface="Calibri" panose="020F0502020204030204" pitchFamily="34" charset="0"/>
                        </a:rPr>
                        <a:t>(1.0, 2.0)</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b="0">
                          <a:effectLst/>
                          <a:latin typeface="Calibri" panose="020F0502020204030204" pitchFamily="34" charset="0"/>
                        </a:rPr>
                        <a:t>(5.2, 6.2)</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9.22</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3.33</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b="0">
                          <a:effectLst/>
                          <a:latin typeface="Calibri" panose="020F0502020204030204" pitchFamily="34" charset="0"/>
                        </a:rPr>
                        <a:t>1</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290562157"/>
                  </a:ext>
                </a:extLst>
              </a:tr>
              <a:tr h="225442">
                <a:tc>
                  <a:txBody>
                    <a:bodyPr/>
                    <a:lstStyle/>
                    <a:p>
                      <a:pPr algn="r" rtl="0" fontAlgn="b"/>
                      <a:r>
                        <a:rPr lang="en-US" sz="1400" b="0" dirty="0">
                          <a:effectLst/>
                          <a:latin typeface="Calibri" panose="020F0502020204030204" pitchFamily="34" charset="0"/>
                        </a:rPr>
                        <a:t>8</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rtl="0" fontAlgn="b"/>
                      <a:r>
                        <a:rPr lang="en-US" sz="1400" b="0" dirty="0">
                          <a:effectLst/>
                          <a:latin typeface="Calibri" panose="020F0502020204030204" pitchFamily="34" charset="0"/>
                        </a:rPr>
                        <a:t>8</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
                      <a:r>
                        <a:rPr lang="en-US" sz="1400" b="0" dirty="0">
                          <a:effectLst/>
                          <a:latin typeface="Calibri" panose="020F0502020204030204" pitchFamily="34" charset="0"/>
                        </a:rPr>
                        <a:t>(1.0, 2.0)</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b"/>
                      <a:r>
                        <a:rPr lang="en-US" sz="1400" b="0" dirty="0">
                          <a:effectLst/>
                          <a:latin typeface="Calibri" panose="020F0502020204030204" pitchFamily="34" charset="0"/>
                        </a:rPr>
                        <a:t>(5.2, 6.2)</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rtl="0" fontAlgn="b"/>
                      <a:r>
                        <a:rPr lang="en-US" sz="1400" b="0" dirty="0">
                          <a:effectLst/>
                          <a:latin typeface="Calibri" panose="020F0502020204030204" pitchFamily="34" charset="0"/>
                        </a:rPr>
                        <a:t>9.22</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rtl="0" fontAlgn="b"/>
                      <a:r>
                        <a:rPr lang="en-US" sz="1400" b="0" dirty="0">
                          <a:effectLst/>
                          <a:latin typeface="Calibri" panose="020F0502020204030204" pitchFamily="34" charset="0"/>
                        </a:rPr>
                        <a:t>3.33</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rtl="0" fontAlgn="b"/>
                      <a:r>
                        <a:rPr lang="en-US" sz="1400" b="0" dirty="0">
                          <a:effectLst/>
                          <a:latin typeface="Calibri" panose="020F0502020204030204" pitchFamily="34" charset="0"/>
                        </a:rPr>
                        <a:t>1</a:t>
                      </a:r>
                    </a:p>
                  </a:txBody>
                  <a:tcPr marL="16905" marR="16905" marT="11270" marB="112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7054209"/>
                  </a:ext>
                </a:extLst>
              </a:tr>
            </a:tbl>
          </a:graphicData>
        </a:graphic>
      </p:graphicFrame>
    </p:spTree>
    <p:extLst>
      <p:ext uri="{BB962C8B-B14F-4D97-AF65-F5344CB8AC3E}">
        <p14:creationId xmlns:p14="http://schemas.microsoft.com/office/powerpoint/2010/main" val="1671244856"/>
      </p:ext>
    </p:extLst>
  </p:cSld>
  <p:clrMapOvr>
    <a:masterClrMapping/>
  </p:clrMapOvr>
</p:sld>
</file>

<file path=ppt/theme/theme1.xml><?xml version="1.0" encoding="utf-8"?>
<a:theme xmlns:a="http://schemas.openxmlformats.org/drawingml/2006/main" name="UU theme WHITE">
  <a:themeElements>
    <a:clrScheme name="Gråskala">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U_template_2024-05-02" id="{A66E55E3-51AE-4340-94A8-50614D6DB493}" vid="{51517022-6A04-3047-861F-6202F67E6C4C}"/>
    </a:ext>
  </a:extLst>
</a:theme>
</file>

<file path=ppt/theme/theme2.xml><?xml version="1.0" encoding="utf-8"?>
<a:theme xmlns:a="http://schemas.openxmlformats.org/drawingml/2006/main" name="UU theme LIGHT GREY">
  <a:themeElements>
    <a:clrScheme name="Gråskala">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U_template_2024-05-02" id="{A66E55E3-51AE-4340-94A8-50614D6DB493}" vid="{06400D09-BFF6-9D49-A0E5-E1E12BD6C29E}"/>
    </a:ext>
  </a:extLst>
</a:theme>
</file>

<file path=ppt/theme/theme3.xml><?xml version="1.0" encoding="utf-8"?>
<a:theme xmlns:a="http://schemas.openxmlformats.org/drawingml/2006/main" name="UU theme DARK GREY (NB: for the Humanities Theatre)">
  <a:themeElements>
    <a:clrScheme name="Gråskala">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U_template_2024-05-02" id="{A66E55E3-51AE-4340-94A8-50614D6DB493}" vid="{B4C2C5B9-C070-F341-A63E-5A627FE14C01}"/>
    </a:ext>
  </a:extLst>
</a:theme>
</file>

<file path=ppt/theme/theme4.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UU theme WHITE</Template>
  <TotalTime>3569</TotalTime>
  <Words>1925</Words>
  <Application>Microsoft Macintosh PowerPoint</Application>
  <PresentationFormat>Widescreen</PresentationFormat>
  <Paragraphs>342</Paragraphs>
  <Slides>33</Slides>
  <Notes>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33</vt:i4>
      </vt:variant>
    </vt:vector>
  </HeadingPairs>
  <TitlesOfParts>
    <vt:vector size="43" baseType="lpstr">
      <vt:lpstr>Work Sans Medium</vt:lpstr>
      <vt:lpstr>Calibri</vt:lpstr>
      <vt:lpstr>Cambria Math</vt:lpstr>
      <vt:lpstr>Nunito</vt:lpstr>
      <vt:lpstr>Work Sans</vt:lpstr>
      <vt:lpstr>Arial</vt:lpstr>
      <vt:lpstr>Work Sans SemiBold</vt:lpstr>
      <vt:lpstr>UU theme WHITE</vt:lpstr>
      <vt:lpstr>UU theme LIGHT GREY</vt:lpstr>
      <vt:lpstr>UU theme DARK GREY (NB: for the Humanities Theatre)</vt:lpstr>
      <vt:lpstr>Unsupervised Learning:  Clustering</vt:lpstr>
      <vt:lpstr>Intended Learning Outcome</vt:lpstr>
      <vt:lpstr>Supervised vs Unsupervised</vt:lpstr>
      <vt:lpstr>Purpose of Clustering</vt:lpstr>
      <vt:lpstr>Clustering</vt:lpstr>
      <vt:lpstr>Clustering</vt:lpstr>
      <vt:lpstr>Clustering Approaches</vt:lpstr>
      <vt:lpstr>K-means Clustering</vt:lpstr>
      <vt:lpstr>K-Means Example</vt:lpstr>
      <vt:lpstr>K-Means Example</vt:lpstr>
      <vt:lpstr>Cluster Quality Measurement</vt:lpstr>
      <vt:lpstr>Importance of the Choice of Initial Centroid</vt:lpstr>
      <vt:lpstr>Drawbacks of K-Means Algorithm</vt:lpstr>
      <vt:lpstr>K-Means++</vt:lpstr>
      <vt:lpstr>Example</vt:lpstr>
      <vt:lpstr>Example</vt:lpstr>
      <vt:lpstr>Example</vt:lpstr>
      <vt:lpstr>Example</vt:lpstr>
      <vt:lpstr>K-Means vs K-Means++</vt:lpstr>
      <vt:lpstr>How to Determine K?</vt:lpstr>
      <vt:lpstr>The Elbow Point: Optimal k Value  </vt:lpstr>
      <vt:lpstr>The Elbow Point: Optimal k Value  </vt:lpstr>
      <vt:lpstr>Limitations of K-Means: Handling non-Globular Shapes</vt:lpstr>
      <vt:lpstr>Alternatives to K-Means for Non-Globular Clusters </vt:lpstr>
      <vt:lpstr>DBSCAN (Density-Based Spatial Clustering of Applications with Noise)</vt:lpstr>
      <vt:lpstr>DBSCAN: Core, Border and Noise</vt:lpstr>
      <vt:lpstr>Example</vt:lpstr>
      <vt:lpstr>Compute Pair-wise Distance</vt:lpstr>
      <vt:lpstr>Identify Core, Border, and Noise Points</vt:lpstr>
      <vt:lpstr>Cluster Formation</vt:lpstr>
      <vt:lpstr>DBSCAN: Determining EPS and MinPts  </vt:lpstr>
      <vt:lpstr>DBSCAN: Determining EPS and MinPts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Sourasekhar Banerjee</dc:creator>
  <cp:lastModifiedBy>Sourasekhar Banerjee</cp:lastModifiedBy>
  <cp:revision>2</cp:revision>
  <dcterms:created xsi:type="dcterms:W3CDTF">2025-02-14T13:13:45Z</dcterms:created>
  <dcterms:modified xsi:type="dcterms:W3CDTF">2025-02-17T00:43:05Z</dcterms:modified>
</cp:coreProperties>
</file>